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sldIdLst>
    <p:sldId id="256" r:id="rId2"/>
    <p:sldId id="285" r:id="rId3"/>
    <p:sldId id="310" r:id="rId4"/>
    <p:sldId id="304" r:id="rId5"/>
    <p:sldId id="305" r:id="rId6"/>
    <p:sldId id="306" r:id="rId7"/>
    <p:sldId id="314" r:id="rId8"/>
    <p:sldId id="315" r:id="rId9"/>
    <p:sldId id="322" r:id="rId10"/>
    <p:sldId id="311" r:id="rId11"/>
    <p:sldId id="312" r:id="rId12"/>
    <p:sldId id="313" r:id="rId13"/>
    <p:sldId id="316" r:id="rId14"/>
    <p:sldId id="317" r:id="rId15"/>
    <p:sldId id="323" r:id="rId16"/>
    <p:sldId id="288" r:id="rId17"/>
    <p:sldId id="302" r:id="rId18"/>
    <p:sldId id="303" r:id="rId19"/>
    <p:sldId id="318" r:id="rId20"/>
    <p:sldId id="319" r:id="rId21"/>
    <p:sldId id="324" r:id="rId22"/>
    <p:sldId id="307" r:id="rId23"/>
    <p:sldId id="308" r:id="rId24"/>
    <p:sldId id="309" r:id="rId25"/>
    <p:sldId id="320" r:id="rId26"/>
    <p:sldId id="321" r:id="rId27"/>
    <p:sldId id="28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61FF"/>
    <a:srgbClr val="9C1D22"/>
    <a:srgbClr val="E57177"/>
    <a:srgbClr val="0000FF"/>
    <a:srgbClr val="00FF99"/>
    <a:srgbClr val="00EA8B"/>
    <a:srgbClr val="E15D63"/>
    <a:srgbClr val="0000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32" autoAdjust="0"/>
    <p:restoredTop sz="94660"/>
  </p:normalViewPr>
  <p:slideViewPr>
    <p:cSldViewPr snapToGrid="0">
      <p:cViewPr>
        <p:scale>
          <a:sx n="121" d="100"/>
          <a:sy n="121" d="100"/>
        </p:scale>
        <p:origin x="232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237E9-FDEE-4749-90DE-2EF19702330E}" type="datetimeFigureOut">
              <a:rPr kumimoji="1" lang="zh-TW" altLang="en-US" smtClean="0"/>
              <a:t>2021/5/27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7C8987-BB04-B046-845B-03D6230A60B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55387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橢圓 6"/>
          <p:cNvSpPr/>
          <p:nvPr/>
        </p:nvSpPr>
        <p:spPr>
          <a:xfrm>
            <a:off x="980386" y="815800"/>
            <a:ext cx="5226400" cy="5226400"/>
          </a:xfrm>
          <a:prstGeom prst="ellipse">
            <a:avLst/>
          </a:prstGeom>
          <a:noFill/>
          <a:ln w="38100">
            <a:solidFill>
              <a:srgbClr val="3634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5767222" y="815800"/>
            <a:ext cx="5226400" cy="5226400"/>
          </a:xfrm>
          <a:prstGeom prst="ellipse">
            <a:avLst/>
          </a:prstGeom>
          <a:noFill/>
          <a:ln w="38100">
            <a:solidFill>
              <a:srgbClr val="9C1D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044390" y="524107"/>
            <a:ext cx="8103220" cy="5642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8DDDC74-9F48-4ED1-93BF-E0706B1645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940" y="2040413"/>
            <a:ext cx="2652016" cy="791646"/>
          </a:xfrm>
          <a:prstGeom prst="rect">
            <a:avLst/>
          </a:prstGeom>
        </p:spPr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18" name="日期版面配置區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10D79-D602-47B9-8045-88D6B77CC9B7}" type="datetime1">
              <a:rPr lang="en-US" altLang="zh-TW" smtClean="0"/>
              <a:t>5/27/21</a:t>
            </a:fld>
            <a:endParaRPr lang="en-US"/>
          </a:p>
        </p:txBody>
      </p:sp>
      <p:sp>
        <p:nvSpPr>
          <p:cNvPr id="19" name="頁尾版面配置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投影片編號版面配置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44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434899" y="323385"/>
            <a:ext cx="0" cy="1851104"/>
          </a:xfrm>
          <a:prstGeom prst="line">
            <a:avLst/>
          </a:prstGeom>
          <a:ln w="25400">
            <a:solidFill>
              <a:srgbClr val="3634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>
            <a:off x="11769720" y="4895384"/>
            <a:ext cx="0" cy="1851104"/>
          </a:xfrm>
          <a:prstGeom prst="line">
            <a:avLst/>
          </a:prstGeom>
          <a:ln w="38100" cmpd="thickThin">
            <a:solidFill>
              <a:srgbClr val="3634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219309" y="486936"/>
            <a:ext cx="4085062" cy="0"/>
          </a:xfrm>
          <a:prstGeom prst="line">
            <a:avLst/>
          </a:prstGeom>
          <a:ln w="31750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4" t="-1824" r="67785" b="1824"/>
          <a:stretch/>
        </p:blipFill>
        <p:spPr>
          <a:xfrm>
            <a:off x="10787284" y="323385"/>
            <a:ext cx="982436" cy="895228"/>
          </a:xfrm>
          <a:prstGeom prst="rect">
            <a:avLst/>
          </a:prstGeom>
        </p:spPr>
      </p:pic>
      <p:cxnSp>
        <p:nvCxnSpPr>
          <p:cNvPr id="9" name="直線接點 8"/>
          <p:cNvCxnSpPr/>
          <p:nvPr/>
        </p:nvCxnSpPr>
        <p:spPr>
          <a:xfrm>
            <a:off x="7813293" y="6556919"/>
            <a:ext cx="4085062" cy="0"/>
          </a:xfrm>
          <a:prstGeom prst="line">
            <a:avLst/>
          </a:prstGeom>
          <a:ln w="19050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8051184" y="6478859"/>
            <a:ext cx="3847171" cy="0"/>
          </a:xfrm>
          <a:prstGeom prst="line">
            <a:avLst/>
          </a:prstGeom>
          <a:ln w="12700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日期版面配置區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EB131-E032-413E-BD83-39EB68C33C9B}" type="datetime1">
              <a:rPr lang="en-US" altLang="zh-TW" smtClean="0"/>
              <a:t>5/27/21</a:t>
            </a:fld>
            <a:endParaRPr lang="en-US"/>
          </a:p>
        </p:txBody>
      </p:sp>
      <p:sp>
        <p:nvSpPr>
          <p:cNvPr id="12" name="頁尾版面配置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>
          <a:xfrm>
            <a:off x="10426534" y="6111102"/>
            <a:ext cx="1343185" cy="367757"/>
          </a:xfrm>
        </p:spPr>
        <p:txBody>
          <a:bodyPr/>
          <a:lstStyle/>
          <a:p>
            <a:fld id="{76176204-31A9-4A2C-966B-5871E43C816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194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接點 6"/>
          <p:cNvCxnSpPr>
            <a:cxnSpLocks/>
          </p:cNvCxnSpPr>
          <p:nvPr/>
        </p:nvCxnSpPr>
        <p:spPr>
          <a:xfrm>
            <a:off x="3669790" y="1358802"/>
            <a:ext cx="4852421" cy="0"/>
          </a:xfrm>
          <a:prstGeom prst="line">
            <a:avLst/>
          </a:prstGeom>
          <a:ln w="31750" cmpd="thinThick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4" t="-1824" r="67785" b="1824"/>
          <a:stretch/>
        </p:blipFill>
        <p:spPr>
          <a:xfrm>
            <a:off x="10787284" y="323385"/>
            <a:ext cx="982436" cy="895228"/>
          </a:xfrm>
          <a:prstGeom prst="rect">
            <a:avLst/>
          </a:prstGeom>
        </p:spPr>
      </p:pic>
      <p:cxnSp>
        <p:nvCxnSpPr>
          <p:cNvPr id="9" name="直線接點 8"/>
          <p:cNvCxnSpPr>
            <a:cxnSpLocks/>
          </p:cNvCxnSpPr>
          <p:nvPr/>
        </p:nvCxnSpPr>
        <p:spPr>
          <a:xfrm>
            <a:off x="9962707" y="6727039"/>
            <a:ext cx="1935648" cy="0"/>
          </a:xfrm>
          <a:prstGeom prst="line">
            <a:avLst/>
          </a:prstGeom>
          <a:ln w="19050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>
            <a:cxnSpLocks/>
          </p:cNvCxnSpPr>
          <p:nvPr/>
        </p:nvCxnSpPr>
        <p:spPr>
          <a:xfrm>
            <a:off x="10271051" y="6648979"/>
            <a:ext cx="1627304" cy="0"/>
          </a:xfrm>
          <a:prstGeom prst="line">
            <a:avLst/>
          </a:prstGeom>
          <a:ln w="12700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日期版面配置區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EB131-E032-413E-BD83-39EB68C33C9B}" type="datetime1">
              <a:rPr lang="en-US" altLang="zh-TW" smtClean="0"/>
              <a:t>5/27/21</a:t>
            </a:fld>
            <a:endParaRPr lang="en-US"/>
          </a:p>
        </p:txBody>
      </p:sp>
      <p:sp>
        <p:nvSpPr>
          <p:cNvPr id="12" name="頁尾版面配置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>
          <a:xfrm>
            <a:off x="10426534" y="6281222"/>
            <a:ext cx="1343185" cy="367757"/>
          </a:xfrm>
        </p:spPr>
        <p:txBody>
          <a:bodyPr/>
          <a:lstStyle/>
          <a:p>
            <a:fld id="{76176204-31A9-4A2C-966B-5871E43C816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2198A75-0DF4-4C41-8CD3-8BB01889C138}"/>
              </a:ext>
            </a:extLst>
          </p:cNvPr>
          <p:cNvSpPr txBox="1"/>
          <p:nvPr userDrawn="1"/>
        </p:nvSpPr>
        <p:spPr>
          <a:xfrm>
            <a:off x="5200562" y="685938"/>
            <a:ext cx="1790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600" b="0" dirty="0">
                <a:effectLst/>
                <a:latin typeface="+mj-lt"/>
              </a:rPr>
              <a:t>Outline</a:t>
            </a:r>
            <a:endParaRPr lang="zh-TW" altLang="en-US" sz="3600" b="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5893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5C0F920C-8F64-4C18-A4C7-9BDDBCF265BE}" type="datetime1">
              <a:rPr lang="en-US" altLang="zh-TW" smtClean="0"/>
              <a:t>5/27/21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76176204-31A9-4A2C-966B-5871E43C81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38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3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4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1.png"/><Relationship Id="rId5" Type="http://schemas.openxmlformats.org/officeDocument/2006/relationships/image" Target="../media/image21.png"/><Relationship Id="rId10" Type="http://schemas.openxmlformats.org/officeDocument/2006/relationships/image" Target="../media/image10.png"/><Relationship Id="rId4" Type="http://schemas.openxmlformats.org/officeDocument/2006/relationships/image" Target="../media/image20.png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230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image" Target="../media/image220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250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19" Type="http://schemas.openxmlformats.org/officeDocument/2006/relationships/image" Target="../media/image61.svg"/><Relationship Id="rId4" Type="http://schemas.openxmlformats.org/officeDocument/2006/relationships/image" Target="../media/image240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10.png"/><Relationship Id="rId7" Type="http://schemas.openxmlformats.org/officeDocument/2006/relationships/image" Target="../media/image6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1.svg"/><Relationship Id="rId5" Type="http://schemas.openxmlformats.org/officeDocument/2006/relationships/image" Target="../media/image62.png"/><Relationship Id="rId10" Type="http://schemas.openxmlformats.org/officeDocument/2006/relationships/image" Target="../media/image60.png"/><Relationship Id="rId4" Type="http://schemas.openxmlformats.org/officeDocument/2006/relationships/image" Target="../media/image120.png"/><Relationship Id="rId9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61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230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image" Target="../media/image220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250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19" Type="http://schemas.openxmlformats.org/officeDocument/2006/relationships/image" Target="../media/image61.svg"/><Relationship Id="rId4" Type="http://schemas.openxmlformats.org/officeDocument/2006/relationships/image" Target="../media/image240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10.png"/><Relationship Id="rId7" Type="http://schemas.openxmlformats.org/officeDocument/2006/relationships/image" Target="../media/image76.png"/><Relationship Id="rId12" Type="http://schemas.openxmlformats.org/officeDocument/2006/relationships/image" Target="../media/image7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61.svg"/><Relationship Id="rId5" Type="http://schemas.openxmlformats.org/officeDocument/2006/relationships/image" Target="../media/image74.png"/><Relationship Id="rId10" Type="http://schemas.openxmlformats.org/officeDocument/2006/relationships/image" Target="../media/image60.png"/><Relationship Id="rId4" Type="http://schemas.openxmlformats.org/officeDocument/2006/relationships/image" Target="../media/image73.png"/><Relationship Id="rId9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61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3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>
            <a:extLst>
              <a:ext uri="{FF2B5EF4-FFF2-40B4-BE49-F238E27FC236}">
                <a16:creationId xmlns:a16="http://schemas.microsoft.com/office/drawing/2014/main" id="{E9C3D748-62A2-4402-A0DB-4DBEF47434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429000"/>
            <a:ext cx="9144000" cy="521229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Network DEA in Insurance Industry</a:t>
            </a:r>
            <a:endParaRPr lang="zh-TW" altLang="en-US" sz="28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47F6200-786E-481C-A087-CF109EB7B000}"/>
              </a:ext>
            </a:extLst>
          </p:cNvPr>
          <p:cNvSpPr txBox="1"/>
          <p:nvPr/>
        </p:nvSpPr>
        <p:spPr>
          <a:xfrm>
            <a:off x="5657418" y="423543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/>
              <a:t>吳延東</a:t>
            </a:r>
          </a:p>
        </p:txBody>
      </p:sp>
    </p:spTree>
    <p:extLst>
      <p:ext uri="{BB962C8B-B14F-4D97-AF65-F5344CB8AC3E}">
        <p14:creationId xmlns:p14="http://schemas.microsoft.com/office/powerpoint/2010/main" val="209464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副標題 1">
            <a:extLst>
              <a:ext uri="{FF2B5EF4-FFF2-40B4-BE49-F238E27FC236}">
                <a16:creationId xmlns:a16="http://schemas.microsoft.com/office/drawing/2014/main" id="{ECD67D10-FDC1-45F7-90A5-73E17534E182}"/>
              </a:ext>
            </a:extLst>
          </p:cNvPr>
          <p:cNvSpPr txBox="1">
            <a:spLocks/>
          </p:cNvSpPr>
          <p:nvPr/>
        </p:nvSpPr>
        <p:spPr>
          <a:xfrm>
            <a:off x="535173" y="689215"/>
            <a:ext cx="4164420" cy="29239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/>
              <a:t>Network DEA in Insurance Industry</a:t>
            </a:r>
            <a:endParaRPr lang="zh-TW" altLang="en-US" sz="1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7E4C3F6-C559-4F22-8B87-BF595645365D}"/>
              </a:ext>
            </a:extLst>
          </p:cNvPr>
          <p:cNvSpPr/>
          <p:nvPr/>
        </p:nvSpPr>
        <p:spPr>
          <a:xfrm>
            <a:off x="513907" y="529648"/>
            <a:ext cx="8626550" cy="925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3200" b="1" dirty="0">
                <a:latin typeface="+mn-ea"/>
              </a:rPr>
              <a:t>Revised network DEA model</a:t>
            </a:r>
            <a:endParaRPr lang="en-US" altLang="zh-TW" b="1" dirty="0">
              <a:latin typeface="+mn-ea"/>
            </a:endParaRP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E5B82B9F-D834-4FE0-8C41-5DD444BAC121}"/>
              </a:ext>
            </a:extLst>
          </p:cNvPr>
          <p:cNvCxnSpPr>
            <a:cxnSpLocks/>
          </p:cNvCxnSpPr>
          <p:nvPr/>
        </p:nvCxnSpPr>
        <p:spPr>
          <a:xfrm>
            <a:off x="1828202" y="3730923"/>
            <a:ext cx="8772458" cy="0"/>
          </a:xfrm>
          <a:prstGeom prst="line">
            <a:avLst/>
          </a:prstGeom>
          <a:ln w="19050" cmpd="thinThick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56DB0770-6964-4640-AC8F-B661CA1E42ED}"/>
              </a:ext>
            </a:extLst>
          </p:cNvPr>
          <p:cNvSpPr txBox="1"/>
          <p:nvPr/>
        </p:nvSpPr>
        <p:spPr>
          <a:xfrm>
            <a:off x="535173" y="1506786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Notations: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18325751-DD2B-456A-8954-8CA2E4C2BE8E}"/>
                  </a:ext>
                </a:extLst>
              </p:cNvPr>
              <p:cNvSpPr txBox="1"/>
              <p:nvPr/>
            </p:nvSpPr>
            <p:spPr>
              <a:xfrm>
                <a:off x="3188610" y="1869509"/>
                <a:ext cx="3417923" cy="1698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Premium income </a:t>
                </a:r>
              </a:p>
              <a:p>
                <a:pPr lvl="0">
                  <a:lnSpc>
                    <a:spcPct val="150000"/>
                  </a:lnSpc>
                </a:pPr>
                <a:r>
                  <a:rPr lang="en-US" altLang="zh-TW" sz="1600" dirty="0">
                    <a:solidFill>
                      <a:prstClr val="black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TW" sz="16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TW" sz="1600" b="0" i="1" baseline="-250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sz="1600" i="1" baseline="-250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1600" dirty="0">
                    <a:solidFill>
                      <a:prstClr val="black"/>
                    </a:solidFill>
                  </a:rPr>
                  <a:t>:</a:t>
                </a:r>
                <a:r>
                  <a:rPr lang="zh-TW" altLang="en-US" sz="1600" dirty="0">
                    <a:solidFill>
                      <a:prstClr val="black"/>
                    </a:solidFill>
                  </a:rPr>
                  <a:t> </a:t>
                </a:r>
                <a:r>
                  <a:rPr lang="en-US" altLang="zh-TW" sz="1600" dirty="0">
                    <a:solidFill>
                      <a:prstClr val="black"/>
                    </a:solidFill>
                  </a:rPr>
                  <a:t>Premiums ceded to reinsurers</a:t>
                </a:r>
                <a:endParaRPr lang="en-US" altLang="zh-TW" sz="1600" baseline="-25000" dirty="0">
                  <a:solidFill>
                    <a:prstClr val="black"/>
                  </a:solidFill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en-US" altLang="zh-TW" sz="1600" dirty="0">
                    <a:solidFill>
                      <a:prstClr val="black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TW" sz="16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TW" sz="1600" b="0" i="1" baseline="-250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sz="1600" i="1" baseline="-250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1600" dirty="0">
                    <a:solidFill>
                      <a:prstClr val="black"/>
                    </a:solidFill>
                  </a:rPr>
                  <a:t>:</a:t>
                </a:r>
                <a:r>
                  <a:rPr lang="zh-TW" altLang="en-US" sz="16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600" b="0" i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zh-TW" sz="1600" b="0" i="0" baseline="-250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sz="1600" b="0" i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16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TW" sz="1600" b="0" i="1" baseline="-250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zh-TW" sz="20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Reinsurance premiums</a:t>
                </a: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18325751-DD2B-456A-8954-8CA2E4C2B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610" y="1869509"/>
                <a:ext cx="3417923" cy="1698991"/>
              </a:xfrm>
              <a:prstGeom prst="rect">
                <a:avLst/>
              </a:prstGeom>
              <a:blipFill>
                <a:blip r:embed="rId2"/>
                <a:stretch>
                  <a:fillRect b="-57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857DFF66-A87E-4E60-8689-3D63AE957D4E}"/>
                  </a:ext>
                </a:extLst>
              </p:cNvPr>
              <p:cNvSpPr txBox="1"/>
              <p:nvPr/>
            </p:nvSpPr>
            <p:spPr>
              <a:xfrm>
                <a:off x="6660649" y="2119773"/>
                <a:ext cx="2635658" cy="960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Underwriting profit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Investment profit</a:t>
                </a:r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857DFF66-A87E-4E60-8689-3D63AE957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649" y="2119773"/>
                <a:ext cx="2635658" cy="960328"/>
              </a:xfrm>
              <a:prstGeom prst="rect">
                <a:avLst/>
              </a:prstGeom>
              <a:blipFill>
                <a:blip r:embed="rId3"/>
                <a:stretch>
                  <a:fillRect r="-1389" b="-108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CFF0F660-4875-41EB-BE71-9D9CA641E9C0}"/>
                  </a:ext>
                </a:extLst>
              </p:cNvPr>
              <p:cNvSpPr txBox="1"/>
              <p:nvPr/>
            </p:nvSpPr>
            <p:spPr>
              <a:xfrm>
                <a:off x="9308622" y="1906212"/>
                <a:ext cx="2286203" cy="1421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Direct insurance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Reinsurance </a:t>
                </a:r>
                <a:endParaRPr lang="zh-TW" altLang="en-US" sz="20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Profit generation</a:t>
                </a:r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CFF0F660-4875-41EB-BE71-9D9CA641E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8622" y="1906212"/>
                <a:ext cx="2286203" cy="1421992"/>
              </a:xfrm>
              <a:prstGeom prst="rect">
                <a:avLst/>
              </a:prstGeom>
              <a:blipFill>
                <a:blip r:embed="rId4"/>
                <a:stretch>
                  <a:fillRect r="-2667" b="-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D3A77BAB-0AB0-4BCD-B26A-FF7A11589992}"/>
                  </a:ext>
                </a:extLst>
              </p:cNvPr>
              <p:cNvSpPr txBox="1"/>
              <p:nvPr/>
            </p:nvSpPr>
            <p:spPr>
              <a:xfrm>
                <a:off x="565235" y="1871678"/>
                <a:ext cx="2592376" cy="1710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0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20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Insurance expenses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0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Operation expenses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TW" sz="1600" dirty="0"/>
                  <a:t>        </a:t>
                </a:r>
                <a14:m>
                  <m:oMath xmlns:m="http://schemas.openxmlformats.org/officeDocument/2006/math"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6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sz="1600" b="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1600" dirty="0"/>
                  <a:t>: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50% of </a:t>
                </a:r>
                <a14:m>
                  <m:oMath xmlns:m="http://schemas.openxmlformats.org/officeDocument/2006/math">
                    <m:r>
                      <a:rPr lang="en-US" altLang="zh-TW" sz="16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6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zh-TW" sz="1600" baseline="-250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TW" sz="1600" dirty="0"/>
                  <a:t>        </a:t>
                </a:r>
                <a14:m>
                  <m:oMath xmlns:m="http://schemas.openxmlformats.org/officeDocument/2006/math"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6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sz="1600" b="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1600" dirty="0"/>
                  <a:t>: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50% of </a:t>
                </a:r>
                <a14:m>
                  <m:oMath xmlns:m="http://schemas.openxmlformats.org/officeDocument/2006/math"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6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zh-TW" sz="1600" baseline="-25000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D3A77BAB-0AB0-4BCD-B26A-FF7A11589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35" y="1871678"/>
                <a:ext cx="2592376" cy="1710084"/>
              </a:xfrm>
              <a:prstGeom prst="rect">
                <a:avLst/>
              </a:prstGeom>
              <a:blipFill>
                <a:blip r:embed="rId5"/>
                <a:stretch>
                  <a:fillRect r="-1412" b="-35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群組 53">
            <a:extLst>
              <a:ext uri="{FF2B5EF4-FFF2-40B4-BE49-F238E27FC236}">
                <a16:creationId xmlns:a16="http://schemas.microsoft.com/office/drawing/2014/main" id="{22963657-8BFB-4AFE-AC37-D31E5449D479}"/>
              </a:ext>
            </a:extLst>
          </p:cNvPr>
          <p:cNvGrpSpPr/>
          <p:nvPr/>
        </p:nvGrpSpPr>
        <p:grpSpPr>
          <a:xfrm>
            <a:off x="1883680" y="7344791"/>
            <a:ext cx="8218251" cy="2409915"/>
            <a:chOff x="1883680" y="3918429"/>
            <a:chExt cx="8218251" cy="2409915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7A3ABBB1-AE77-4F21-8E19-7368001823FA}"/>
                </a:ext>
              </a:extLst>
            </p:cNvPr>
            <p:cNvSpPr/>
            <p:nvPr/>
          </p:nvSpPr>
          <p:spPr>
            <a:xfrm>
              <a:off x="2995071" y="3918429"/>
              <a:ext cx="6008292" cy="24099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2564D0F-D651-41F3-9116-1B3DCB4A2FD3}"/>
                </a:ext>
              </a:extLst>
            </p:cNvPr>
            <p:cNvSpPr/>
            <p:nvPr/>
          </p:nvSpPr>
          <p:spPr>
            <a:xfrm>
              <a:off x="6962010" y="4154733"/>
              <a:ext cx="1424763" cy="194032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5F95CB9-3449-4A32-B388-B13FA1C92579}"/>
                </a:ext>
              </a:extLst>
            </p:cNvPr>
            <p:cNvSpPr/>
            <p:nvPr/>
          </p:nvSpPr>
          <p:spPr>
            <a:xfrm>
              <a:off x="3641933" y="4154733"/>
              <a:ext cx="1424763" cy="523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841DE3C9-51FE-4A6A-AD0F-6C2DCA0324D5}"/>
                    </a:ext>
                  </a:extLst>
                </p:cNvPr>
                <p:cNvSpPr/>
                <p:nvPr/>
              </p:nvSpPr>
              <p:spPr>
                <a:xfrm>
                  <a:off x="1883680" y="4216301"/>
                  <a:ext cx="57419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841DE3C9-51FE-4A6A-AD0F-6C2DCA0324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3680" y="4216301"/>
                  <a:ext cx="574195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110795F9-6674-46E5-BB77-C0D4EA8CB207}"/>
                    </a:ext>
                  </a:extLst>
                </p:cNvPr>
                <p:cNvSpPr/>
                <p:nvPr/>
              </p:nvSpPr>
              <p:spPr>
                <a:xfrm>
                  <a:off x="2557461" y="5798152"/>
                  <a:ext cx="519693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1600" b="0" i="1" baseline="-25000" dirty="0" smtClean="0">
                            <a:latin typeface="Cambria Math" panose="02040503050406030204" pitchFamily="18" charset="0"/>
                          </a:rPr>
                          <m:t>22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110795F9-6674-46E5-BB77-C0D4EA8CB2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7461" y="5798152"/>
                  <a:ext cx="519693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7F29D96A-AE9B-4934-80F4-D5CC6F360EBF}"/>
                    </a:ext>
                  </a:extLst>
                </p:cNvPr>
                <p:cNvSpPr/>
                <p:nvPr/>
              </p:nvSpPr>
              <p:spPr>
                <a:xfrm>
                  <a:off x="4039163" y="4116357"/>
                  <a:ext cx="6303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7F29D96A-AE9B-4934-80F4-D5CC6F360E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9163" y="4116357"/>
                  <a:ext cx="630301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6F134345-FB13-43DD-99C3-19DC3677C45E}"/>
                    </a:ext>
                  </a:extLst>
                </p:cNvPr>
                <p:cNvSpPr/>
                <p:nvPr/>
              </p:nvSpPr>
              <p:spPr>
                <a:xfrm>
                  <a:off x="7359240" y="4819668"/>
                  <a:ext cx="6303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6F134345-FB13-43DD-99C3-19DC3677C4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9240" y="4819668"/>
                  <a:ext cx="630301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7975C8CC-AE19-4DBA-A90F-8FF8F4DF33C7}"/>
                    </a:ext>
                  </a:extLst>
                </p:cNvPr>
                <p:cNvSpPr/>
                <p:nvPr/>
              </p:nvSpPr>
              <p:spPr>
                <a:xfrm>
                  <a:off x="6214431" y="4454828"/>
                  <a:ext cx="508473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16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7975C8CC-AE19-4DBA-A90F-8FF8F4DF33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4431" y="4454828"/>
                  <a:ext cx="508473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58329127-1B1A-4B6A-8120-CA77F5A96997}"/>
                    </a:ext>
                  </a:extLst>
                </p:cNvPr>
                <p:cNvSpPr/>
                <p:nvPr/>
              </p:nvSpPr>
              <p:spPr>
                <a:xfrm>
                  <a:off x="5676559" y="5570164"/>
                  <a:ext cx="55816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zh-TW" sz="24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58329127-1B1A-4B6A-8120-CA77F5A969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559" y="5570164"/>
                  <a:ext cx="558166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20F02549-CEE6-4F63-B22E-D60027E8C38A}"/>
                    </a:ext>
                  </a:extLst>
                </p:cNvPr>
                <p:cNvSpPr/>
                <p:nvPr/>
              </p:nvSpPr>
              <p:spPr>
                <a:xfrm>
                  <a:off x="9540559" y="4216301"/>
                  <a:ext cx="56137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20F02549-CEE6-4F63-B22E-D60027E8C3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0559" y="4216301"/>
                  <a:ext cx="561372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B0CB3F09-A537-477A-897B-0AA7217FA89F}"/>
                    </a:ext>
                  </a:extLst>
                </p:cNvPr>
                <p:cNvSpPr/>
                <p:nvPr/>
              </p:nvSpPr>
              <p:spPr>
                <a:xfrm>
                  <a:off x="9540559" y="5570164"/>
                  <a:ext cx="56137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TW" sz="24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B0CB3F09-A537-477A-897B-0AA7217FA8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0559" y="5570164"/>
                  <a:ext cx="561372" cy="461665"/>
                </a:xfrm>
                <a:prstGeom prst="rect">
                  <a:avLst/>
                </a:prstGeom>
                <a:blipFill>
                  <a:blip r:embed="rId13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99AFFBEF-AC3F-4329-8FED-AC39F123FC1B}"/>
                </a:ext>
              </a:extLst>
            </p:cNvPr>
            <p:cNvCxnSpPr>
              <a:cxnSpLocks/>
            </p:cNvCxnSpPr>
            <p:nvPr/>
          </p:nvCxnSpPr>
          <p:spPr>
            <a:xfrm>
              <a:off x="2457875" y="4447134"/>
              <a:ext cx="103039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9CD7E819-D6BC-4709-BDB1-B63322329244}"/>
                </a:ext>
              </a:extLst>
            </p:cNvPr>
            <p:cNvCxnSpPr>
              <a:cxnSpLocks/>
            </p:cNvCxnSpPr>
            <p:nvPr/>
          </p:nvCxnSpPr>
          <p:spPr>
            <a:xfrm>
              <a:off x="2457875" y="5850153"/>
              <a:ext cx="103039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8C043A92-16E9-45FD-AFA5-A4DCD9493018}"/>
                </a:ext>
              </a:extLst>
            </p:cNvPr>
            <p:cNvCxnSpPr>
              <a:cxnSpLocks/>
            </p:cNvCxnSpPr>
            <p:nvPr/>
          </p:nvCxnSpPr>
          <p:spPr>
            <a:xfrm>
              <a:off x="8488166" y="4447134"/>
              <a:ext cx="103039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>
              <a:extLst>
                <a:ext uri="{FF2B5EF4-FFF2-40B4-BE49-F238E27FC236}">
                  <a16:creationId xmlns:a16="http://schemas.microsoft.com/office/drawing/2014/main" id="{A2D842F8-CFD8-4184-AB9E-E723FE6AB9C8}"/>
                </a:ext>
              </a:extLst>
            </p:cNvPr>
            <p:cNvCxnSpPr>
              <a:cxnSpLocks/>
            </p:cNvCxnSpPr>
            <p:nvPr/>
          </p:nvCxnSpPr>
          <p:spPr>
            <a:xfrm>
              <a:off x="8488166" y="5850153"/>
              <a:ext cx="103039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>
              <a:extLst>
                <a:ext uri="{FF2B5EF4-FFF2-40B4-BE49-F238E27FC236}">
                  <a16:creationId xmlns:a16="http://schemas.microsoft.com/office/drawing/2014/main" id="{06375DDD-D5D3-4932-ACB2-B7DB626BEF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3485" y="4637200"/>
              <a:ext cx="1380496" cy="860965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3C1FAA4E-FBB9-455A-A3FA-80C9CE168A69}"/>
                </a:ext>
              </a:extLst>
            </p:cNvPr>
            <p:cNvCxnSpPr>
              <a:cxnSpLocks/>
            </p:cNvCxnSpPr>
            <p:nvPr/>
          </p:nvCxnSpPr>
          <p:spPr>
            <a:xfrm>
              <a:off x="6214431" y="5850153"/>
              <a:ext cx="646187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>
              <a:extLst>
                <a:ext uri="{FF2B5EF4-FFF2-40B4-BE49-F238E27FC236}">
                  <a16:creationId xmlns:a16="http://schemas.microsoft.com/office/drawing/2014/main" id="{71A4AE5A-9D3F-4191-81B5-F554583A1E48}"/>
                </a:ext>
              </a:extLst>
            </p:cNvPr>
            <p:cNvCxnSpPr>
              <a:cxnSpLocks/>
            </p:cNvCxnSpPr>
            <p:nvPr/>
          </p:nvCxnSpPr>
          <p:spPr>
            <a:xfrm>
              <a:off x="5066696" y="4447134"/>
              <a:ext cx="646187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92479CA8-CD95-447A-9C42-792E5336E147}"/>
                </a:ext>
              </a:extLst>
            </p:cNvPr>
            <p:cNvCxnSpPr>
              <a:cxnSpLocks/>
            </p:cNvCxnSpPr>
            <p:nvPr/>
          </p:nvCxnSpPr>
          <p:spPr>
            <a:xfrm>
              <a:off x="5066696" y="5850153"/>
              <a:ext cx="646187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DDAD37C-1374-42FF-BB52-3FDD32575C4E}"/>
                </a:ext>
              </a:extLst>
            </p:cNvPr>
            <p:cNvSpPr/>
            <p:nvPr/>
          </p:nvSpPr>
          <p:spPr>
            <a:xfrm>
              <a:off x="3641933" y="5574918"/>
              <a:ext cx="1424763" cy="523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3F510714-FF18-4EC0-8E7B-3F8356FD869C}"/>
                    </a:ext>
                  </a:extLst>
                </p:cNvPr>
                <p:cNvSpPr/>
                <p:nvPr/>
              </p:nvSpPr>
              <p:spPr>
                <a:xfrm>
                  <a:off x="4039163" y="5536542"/>
                  <a:ext cx="6303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sz="280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3F510714-FF18-4EC0-8E7B-3F8356FD86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9163" y="5536542"/>
                  <a:ext cx="630301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E7A4AE35-2E15-442C-A289-5B1C421DC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7875" y="4529667"/>
              <a:ext cx="1030392" cy="1320486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99BC27E7-E730-4F04-A486-16E0F52BB68C}"/>
                </a:ext>
              </a:extLst>
            </p:cNvPr>
            <p:cNvCxnSpPr>
              <a:cxnSpLocks/>
            </p:cNvCxnSpPr>
            <p:nvPr/>
          </p:nvCxnSpPr>
          <p:spPr>
            <a:xfrm>
              <a:off x="6214431" y="4447134"/>
              <a:ext cx="646187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EEF15EC3-2D59-4E42-A314-9E36F79302AF}"/>
                    </a:ext>
                  </a:extLst>
                </p:cNvPr>
                <p:cNvSpPr/>
                <p:nvPr/>
              </p:nvSpPr>
              <p:spPr>
                <a:xfrm>
                  <a:off x="1883680" y="5570164"/>
                  <a:ext cx="57419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24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EEF15EC3-2D59-4E42-A314-9E36F79302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3680" y="5570164"/>
                  <a:ext cx="574195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6732C602-9BC0-461E-9390-3C61A5360A98}"/>
                    </a:ext>
                  </a:extLst>
                </p:cNvPr>
                <p:cNvSpPr/>
                <p:nvPr/>
              </p:nvSpPr>
              <p:spPr>
                <a:xfrm>
                  <a:off x="2471576" y="4954109"/>
                  <a:ext cx="51969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1600" b="0" i="1" baseline="-25000" dirty="0" smtClean="0">
                            <a:latin typeface="Cambria Math" panose="02040503050406030204" pitchFamily="18" charset="0"/>
                          </a:rPr>
                          <m:t>21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6732C602-9BC0-461E-9390-3C61A5360A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1576" y="4954109"/>
                  <a:ext cx="519694" cy="33855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F3062AF4-623A-491E-9E9A-5FEEC56E19D3}"/>
                    </a:ext>
                  </a:extLst>
                </p:cNvPr>
                <p:cNvSpPr/>
                <p:nvPr/>
              </p:nvSpPr>
              <p:spPr>
                <a:xfrm>
                  <a:off x="5676559" y="4216301"/>
                  <a:ext cx="55816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F3062AF4-623A-491E-9E9A-5FEEC56E19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559" y="4216301"/>
                  <a:ext cx="558166" cy="461665"/>
                </a:xfrm>
                <a:prstGeom prst="rect">
                  <a:avLst/>
                </a:prstGeom>
                <a:blipFill>
                  <a:blip r:embed="rId17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C9EB52CF-5351-4BBA-A5A8-5978F03D199C}"/>
                    </a:ext>
                  </a:extLst>
                </p:cNvPr>
                <p:cNvSpPr/>
                <p:nvPr/>
              </p:nvSpPr>
              <p:spPr>
                <a:xfrm>
                  <a:off x="5083948" y="4987607"/>
                  <a:ext cx="508473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1600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C9EB52CF-5351-4BBA-A5A8-5978F03D19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3948" y="4987607"/>
                  <a:ext cx="508473" cy="338554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29CCD684-8A43-464A-84A7-9B1FA6A1D41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81200" y="3935592"/>
            <a:ext cx="8229600" cy="24384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7E8FBE06-1B20-3A45-A2DB-FF344E3AD521}"/>
              </a:ext>
            </a:extLst>
          </p:cNvPr>
          <p:cNvSpPr txBox="1"/>
          <p:nvPr/>
        </p:nvSpPr>
        <p:spPr>
          <a:xfrm>
            <a:off x="6106651" y="1021987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(VRS input-oriented)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1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副標題 1">
            <a:extLst>
              <a:ext uri="{FF2B5EF4-FFF2-40B4-BE49-F238E27FC236}">
                <a16:creationId xmlns:a16="http://schemas.microsoft.com/office/drawing/2014/main" id="{ECD67D10-FDC1-45F7-90A5-73E17534E182}"/>
              </a:ext>
            </a:extLst>
          </p:cNvPr>
          <p:cNvSpPr txBox="1">
            <a:spLocks/>
          </p:cNvSpPr>
          <p:nvPr/>
        </p:nvSpPr>
        <p:spPr>
          <a:xfrm>
            <a:off x="535173" y="689215"/>
            <a:ext cx="4164420" cy="29239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/>
              <a:t>Network DEA in Insurance Industry</a:t>
            </a:r>
            <a:endParaRPr lang="zh-TW" altLang="en-US" sz="1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7E4C3F6-C559-4F22-8B87-BF595645365D}"/>
              </a:ext>
            </a:extLst>
          </p:cNvPr>
          <p:cNvSpPr/>
          <p:nvPr/>
        </p:nvSpPr>
        <p:spPr>
          <a:xfrm>
            <a:off x="513907" y="529648"/>
            <a:ext cx="8626550" cy="925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3200" b="1" dirty="0">
                <a:latin typeface="+mn-ea"/>
              </a:rPr>
              <a:t>Revised network DEA model</a:t>
            </a:r>
            <a:endParaRPr lang="en-US" altLang="zh-TW" b="1" dirty="0">
              <a:latin typeface="+mn-ea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BC0EC245-09D9-604A-A067-DC95E892B5C6}"/>
              </a:ext>
            </a:extLst>
          </p:cNvPr>
          <p:cNvGrpSpPr/>
          <p:nvPr/>
        </p:nvGrpSpPr>
        <p:grpSpPr>
          <a:xfrm>
            <a:off x="2422136" y="3483954"/>
            <a:ext cx="9433535" cy="3204545"/>
            <a:chOff x="3720000" y="3725291"/>
            <a:chExt cx="9433535" cy="320454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2D5D77C9-212A-3449-B0CD-EA8C07559A27}"/>
                    </a:ext>
                  </a:extLst>
                </p:cNvPr>
                <p:cNvSpPr/>
                <p:nvPr/>
              </p:nvSpPr>
              <p:spPr>
                <a:xfrm>
                  <a:off x="3720000" y="3725291"/>
                  <a:ext cx="4571912" cy="9492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400" i="0" dirty="0" smtClean="0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ax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zh-TW" sz="2400" b="0" i="0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2400" b="0" i="0" baseline="-25000" dirty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altLang="zh-TW" sz="2400" baseline="-25000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TW" sz="2400" dirty="0"/>
                    <a:t>  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i="0" dirty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zh-TW" sz="2400" i="0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zh-TW" sz="2400" i="0" dirty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zh-TW" sz="2400" i="0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sz="240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i="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i="0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TW" altLang="en-US" sz="2400" dirty="0"/>
                    <a:t> </a:t>
                  </a:r>
                </a:p>
              </p:txBody>
            </p:sp>
          </mc:Choice>
          <mc:Fallback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2D5D77C9-212A-3449-B0CD-EA8C07559A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0000" y="3725291"/>
                  <a:ext cx="4571912" cy="949299"/>
                </a:xfrm>
                <a:prstGeom prst="rect">
                  <a:avLst/>
                </a:prstGeom>
                <a:blipFill>
                  <a:blip r:embed="rId2"/>
                  <a:stretch>
                    <a:fillRect l="-277"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0E49C144-0FCD-4544-AD07-109F3C023D20}"/>
                    </a:ext>
                  </a:extLst>
                </p:cNvPr>
                <p:cNvSpPr/>
                <p:nvPr/>
              </p:nvSpPr>
              <p:spPr>
                <a:xfrm>
                  <a:off x="4613243" y="4059245"/>
                  <a:ext cx="2531462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 xmlns="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0E49C144-0FCD-4544-AD07-109F3C023D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243" y="4059245"/>
                  <a:ext cx="2531462" cy="6463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5654B9CD-7BB6-B54A-A743-70565DF07EF0}"/>
                    </a:ext>
                  </a:extLst>
                </p:cNvPr>
                <p:cNvSpPr/>
                <p:nvPr/>
              </p:nvSpPr>
              <p:spPr>
                <a:xfrm>
                  <a:off x="4564567" y="4462198"/>
                  <a:ext cx="7044621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sz="2400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2400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</m:d>
                        <m:r>
                          <a:rPr lang="zh-TW" altLang="en-US" sz="2400" i="0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5654B9CD-7BB6-B54A-A743-70565DF07E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4567" y="4462198"/>
                  <a:ext cx="7044621" cy="646331"/>
                </a:xfrm>
                <a:prstGeom prst="rect">
                  <a:avLst/>
                </a:prstGeom>
                <a:blipFill>
                  <a:blip r:embed="rId4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6DE49F81-5A65-B644-9817-E0EE9BC3AFA8}"/>
                    </a:ext>
                  </a:extLst>
                </p:cNvPr>
                <p:cNvSpPr/>
                <p:nvPr/>
              </p:nvSpPr>
              <p:spPr>
                <a:xfrm>
                  <a:off x="4613304" y="4909399"/>
                  <a:ext cx="6064929" cy="6561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400" i="0" dirty="0" smtClean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TW" sz="2400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TW" sz="2400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2400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21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</m:d>
                        <m:r>
                          <a:rPr lang="zh-TW" altLang="en-US" sz="2400" i="0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6DE49F81-5A65-B644-9817-E0EE9BC3AF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304" y="4909399"/>
                  <a:ext cx="6064929" cy="656142"/>
                </a:xfrm>
                <a:prstGeom prst="rect">
                  <a:avLst/>
                </a:prstGeom>
                <a:blipFill>
                  <a:blip r:embed="rId5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345A7031-0165-7543-A21B-8B83CB1F14DA}"/>
                    </a:ext>
                  </a:extLst>
                </p:cNvPr>
                <p:cNvSpPr/>
                <p:nvPr/>
              </p:nvSpPr>
              <p:spPr>
                <a:xfrm>
                  <a:off x="4613304" y="5406720"/>
                  <a:ext cx="7005957" cy="6572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400" i="0" dirty="0" smtClean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TW" sz="2400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2400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22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11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TW" sz="2400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400" i="0" dirty="0"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zh-TW" sz="2400" i="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TW" sz="2400" i="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e>
                        </m:d>
                        <m:r>
                          <a:rPr lang="zh-TW" altLang="en-US" sz="2400" i="0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345A7031-0165-7543-A21B-8B83CB1F14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304" y="5406720"/>
                  <a:ext cx="7005957" cy="657296"/>
                </a:xfrm>
                <a:prstGeom prst="rect">
                  <a:avLst/>
                </a:prstGeom>
                <a:blipFill>
                  <a:blip r:embed="rId6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D58A926F-8389-844C-9B17-755573919A23}"/>
                    </a:ext>
                  </a:extLst>
                </p:cNvPr>
                <p:cNvSpPr/>
                <p:nvPr/>
              </p:nvSpPr>
              <p:spPr>
                <a:xfrm>
                  <a:off x="4602733" y="5873451"/>
                  <a:ext cx="8550802" cy="6572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400" i="0" dirty="0" smtClean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2400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TW" sz="2400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400" i="0" dirty="0"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zh-TW" sz="2400" i="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TW" sz="2400" b="0" i="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lang="en-US" altLang="zh-TW" sz="2400" b="0" i="0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TW" sz="2400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400" i="0" dirty="0"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zh-TW" sz="2400" i="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TW" sz="2400" i="0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  <m:r>
                          <a:rPr lang="zh-TW" altLang="en-US" sz="2400" i="0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D58A926F-8389-844C-9B17-755573919A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2733" y="5873451"/>
                  <a:ext cx="8550802" cy="657296"/>
                </a:xfrm>
                <a:prstGeom prst="rect">
                  <a:avLst/>
                </a:prstGeom>
                <a:blipFill>
                  <a:blip r:embed="rId7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D3D893E9-7E09-CC44-8C08-82D5CFC1841E}"/>
                    </a:ext>
                  </a:extLst>
                </p:cNvPr>
                <p:cNvSpPr/>
                <p:nvPr/>
              </p:nvSpPr>
              <p:spPr>
                <a:xfrm>
                  <a:off x="4613243" y="6283505"/>
                  <a:ext cx="3193054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sz="2400" i="0" dirty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D3D893E9-7E09-CC44-8C08-82D5CFC184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243" y="6283505"/>
                  <a:ext cx="3193054" cy="6463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6997DEC0-8625-C247-8E2B-D580509850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6861" y="1496878"/>
            <a:ext cx="6009827" cy="1780690"/>
          </a:xfrm>
          <a:prstGeom prst="rect">
            <a:avLst/>
          </a:prstGeom>
        </p:spPr>
      </p:pic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2F3E47DA-8B15-0B47-BF24-BB6FED88B958}"/>
              </a:ext>
            </a:extLst>
          </p:cNvPr>
          <p:cNvCxnSpPr>
            <a:cxnSpLocks/>
          </p:cNvCxnSpPr>
          <p:nvPr/>
        </p:nvCxnSpPr>
        <p:spPr>
          <a:xfrm>
            <a:off x="1828202" y="3405102"/>
            <a:ext cx="8772458" cy="0"/>
          </a:xfrm>
          <a:prstGeom prst="line">
            <a:avLst/>
          </a:prstGeom>
          <a:ln w="12700" cmpd="thinThick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A19C53AA-EEDF-D847-B678-FC29DED150E4}"/>
                  </a:ext>
                </a:extLst>
              </p:cNvPr>
              <p:cNvSpPr/>
              <p:nvPr/>
            </p:nvSpPr>
            <p:spPr>
              <a:xfrm>
                <a:off x="43736" y="4470390"/>
                <a:ext cx="2643672" cy="8791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i="1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TW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i="1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TW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i="1" dirty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zh-TW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i="1" dirty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zh-TW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i="1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i="1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i="1" dirty="0">
                    <a:latin typeface="Cambria Math" panose="02040503050406030204" pitchFamily="18" charset="0"/>
                  </a:rPr>
                  <a:t> </a:t>
                </a:r>
                <a:r>
                  <a:rPr lang="zh-TW" altLang="en-US" dirty="0">
                    <a:latin typeface="Cambria Math" panose="02040503050406030204" pitchFamily="18" charset="0"/>
                  </a:rPr>
                  <a:t>的權重</a:t>
                </a:r>
                <a:endParaRPr lang="en-US" altLang="zh-TW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A19C53AA-EEDF-D847-B678-FC29DED150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6" y="4470390"/>
                <a:ext cx="2643672" cy="879151"/>
              </a:xfrm>
              <a:prstGeom prst="rect">
                <a:avLst/>
              </a:prstGeom>
              <a:blipFill>
                <a:blip r:embed="rId10"/>
                <a:stretch>
                  <a:fillRect r="-1435" b="-84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>
            <a:extLst>
              <a:ext uri="{FF2B5EF4-FFF2-40B4-BE49-F238E27FC236}">
                <a16:creationId xmlns:a16="http://schemas.microsoft.com/office/drawing/2014/main" id="{3BFFD5F0-7B7A-BA46-9601-CDF130D48026}"/>
              </a:ext>
            </a:extLst>
          </p:cNvPr>
          <p:cNvSpPr txBox="1"/>
          <p:nvPr/>
        </p:nvSpPr>
        <p:spPr>
          <a:xfrm>
            <a:off x="6106651" y="1021987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(VRS input-oriented)</a:t>
            </a:r>
            <a:endParaRPr kumimoji="1"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F4FA4A3-D7E0-954A-95D0-DE879808ABE5}"/>
                  </a:ext>
                </a:extLst>
              </p:cNvPr>
              <p:cNvSpPr/>
              <p:nvPr/>
            </p:nvSpPr>
            <p:spPr>
              <a:xfrm>
                <a:off x="263118" y="5344336"/>
                <a:ext cx="2117759" cy="9232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altLang="zh-TW" b="0" i="1" baseline="-25000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zh-TW" dirty="0">
                    <a:latin typeface="Cambria Math" panose="02040503050406030204" pitchFamily="18" charset="0"/>
                  </a:rPr>
                  <a:t>Multiplier variables</a:t>
                </a:r>
              </a:p>
            </p:txBody>
          </p:sp>
        </mc:Choice>
        <mc:Fallback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F4FA4A3-D7E0-954A-95D0-DE879808AB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18" y="5344336"/>
                <a:ext cx="2117759" cy="923266"/>
              </a:xfrm>
              <a:prstGeom prst="rect">
                <a:avLst/>
              </a:prstGeom>
              <a:blipFill>
                <a:blip r:embed="rId11"/>
                <a:stretch>
                  <a:fillRect l="-1786" r="-1786" b="-54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1953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副標題 1">
            <a:extLst>
              <a:ext uri="{FF2B5EF4-FFF2-40B4-BE49-F238E27FC236}">
                <a16:creationId xmlns:a16="http://schemas.microsoft.com/office/drawing/2014/main" id="{ECD67D10-FDC1-45F7-90A5-73E17534E182}"/>
              </a:ext>
            </a:extLst>
          </p:cNvPr>
          <p:cNvSpPr txBox="1">
            <a:spLocks/>
          </p:cNvSpPr>
          <p:nvPr/>
        </p:nvSpPr>
        <p:spPr>
          <a:xfrm>
            <a:off x="535173" y="689215"/>
            <a:ext cx="4164420" cy="29239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/>
              <a:t>Network DEA in Insurance Industry</a:t>
            </a:r>
            <a:endParaRPr lang="zh-TW" altLang="en-US" sz="1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7E4C3F6-C559-4F22-8B87-BF595645365D}"/>
              </a:ext>
            </a:extLst>
          </p:cNvPr>
          <p:cNvSpPr/>
          <p:nvPr/>
        </p:nvSpPr>
        <p:spPr>
          <a:xfrm>
            <a:off x="513907" y="529648"/>
            <a:ext cx="8626550" cy="925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3200" b="1" dirty="0">
                <a:latin typeface="+mn-ea"/>
              </a:rPr>
              <a:t>Revised network DEA model</a:t>
            </a:r>
            <a:endParaRPr lang="en-US" altLang="zh-TW" b="1" dirty="0">
              <a:latin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654B9CD-7BB6-B54A-A743-70565DF07EF0}"/>
                  </a:ext>
                </a:extLst>
              </p:cNvPr>
              <p:cNvSpPr/>
              <p:nvPr/>
            </p:nvSpPr>
            <p:spPr>
              <a:xfrm>
                <a:off x="2856890" y="4950598"/>
                <a:ext cx="7963719" cy="670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2800" dirty="0"/>
                  <a:t>E</a:t>
                </a:r>
                <a:r>
                  <a:rPr lang="en-US" altLang="zh-TW" sz="2800" baseline="30000" dirty="0" err="1"/>
                  <a:t>I</a:t>
                </a:r>
                <a:r>
                  <a:rPr lang="en-US" altLang="zh-TW" sz="2800" baseline="-25000" dirty="0" err="1"/>
                  <a:t>k</a:t>
                </a:r>
                <a:r>
                  <a:rPr lang="en-US" altLang="zh-TW" sz="2800" dirty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8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m:rPr>
                            <m:sty m:val="p"/>
                          </m:rP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800" b="0" i="0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en-US" altLang="zh-TW" sz="2800" i="0" dirty="0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ctrlPr>
                          <a:rPr lang="en-US" altLang="zh-TW" sz="28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</m:d>
                  </m:oMath>
                </a14:m>
                <a:endParaRPr lang="en-US" altLang="zh-TW" sz="2800" dirty="0"/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654B9CD-7BB6-B54A-A743-70565DF07E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6890" y="4950598"/>
                <a:ext cx="7963719" cy="670505"/>
              </a:xfrm>
              <a:prstGeom prst="rect">
                <a:avLst/>
              </a:prstGeom>
              <a:blipFill>
                <a:blip r:embed="rId2"/>
                <a:stretch>
                  <a:fillRect l="-1592" b="-259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圖片 10">
            <a:extLst>
              <a:ext uri="{FF2B5EF4-FFF2-40B4-BE49-F238E27FC236}">
                <a16:creationId xmlns:a16="http://schemas.microsoft.com/office/drawing/2014/main" id="{6997DEC0-8625-C247-8E2B-D58050985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861" y="1496878"/>
            <a:ext cx="6009827" cy="1780690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2F3E47DA-8B15-0B47-BF24-BB6FED88B958}"/>
              </a:ext>
            </a:extLst>
          </p:cNvPr>
          <p:cNvCxnSpPr>
            <a:cxnSpLocks/>
          </p:cNvCxnSpPr>
          <p:nvPr/>
        </p:nvCxnSpPr>
        <p:spPr>
          <a:xfrm>
            <a:off x="1828202" y="3405102"/>
            <a:ext cx="8772458" cy="0"/>
          </a:xfrm>
          <a:prstGeom prst="line">
            <a:avLst/>
          </a:prstGeom>
          <a:ln w="12700" cmpd="thinThick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F01AE9FD-7AAA-E54D-A254-855CE3529972}"/>
                  </a:ext>
                </a:extLst>
              </p:cNvPr>
              <p:cNvSpPr/>
              <p:nvPr/>
            </p:nvSpPr>
            <p:spPr>
              <a:xfrm>
                <a:off x="1879428" y="5511610"/>
                <a:ext cx="9676816" cy="670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2800" dirty="0"/>
                  <a:t>E</a:t>
                </a:r>
                <a:r>
                  <a:rPr lang="en-US" altLang="zh-TW" sz="2800" baseline="30000" dirty="0"/>
                  <a:t>(3)</a:t>
                </a:r>
                <a:r>
                  <a:rPr lang="en-US" altLang="zh-TW" sz="2800" baseline="-25000" dirty="0"/>
                  <a:t>k </a:t>
                </a:r>
                <a:r>
                  <a:rPr lang="en-US" altLang="zh-TW" sz="2800" dirty="0"/>
                  <a:t>= </a:t>
                </a:r>
                <a:r>
                  <a:rPr lang="en-US" altLang="zh-TW" sz="2800" dirty="0" err="1"/>
                  <a:t>E</a:t>
                </a:r>
                <a:r>
                  <a:rPr lang="en-US" altLang="zh-TW" sz="2800" baseline="30000" dirty="0" err="1"/>
                  <a:t>II</a:t>
                </a:r>
                <a:r>
                  <a:rPr lang="en-US" altLang="zh-TW" sz="2800" baseline="-25000" dirty="0" err="1"/>
                  <a:t>k</a:t>
                </a:r>
                <a:r>
                  <a:rPr lang="en-US" altLang="zh-TW" sz="2800" dirty="0"/>
                  <a:t>=</a:t>
                </a:r>
                <a14:m>
                  <m:oMath xmlns:m="http://schemas.openxmlformats.org/officeDocument/2006/math">
                    <m:r>
                      <a:rPr lang="en-US" altLang="zh-TW" sz="2800" i="0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TW" sz="2800" b="0" i="0" dirty="0" smtClean="0">
                        <a:latin typeface="Cambria Math" panose="02040503050406030204" pitchFamily="18" charset="0"/>
                      </a:rPr>
                      <m:t>u</m:t>
                    </m:r>
                    <m:r>
                      <m:rPr>
                        <m:sty m:val="p"/>
                      </m:rPr>
                      <a:rPr lang="en-US" altLang="zh-TW" sz="2800" i="0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sz="2800" i="0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sty m:val="p"/>
                      </m:rPr>
                      <a:rPr lang="en-US" altLang="zh-TW" sz="2800" i="0" baseline="-25000" dirty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altLang="zh-TW" sz="2800" i="0" dirty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TW" sz="2800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TW" sz="2800" b="0" i="0" dirty="0" smtClean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US" altLang="zh-TW" sz="2800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m:rPr>
                        <m:sty m:val="p"/>
                      </m:rPr>
                      <a:rPr lang="en-US" altLang="zh-TW" sz="2800" i="0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sz="2800" i="0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altLang="zh-TW" sz="2800" i="0" baseline="-25000" dirty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altLang="zh-TW" sz="2800" i="0" dirty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zh-TW" sz="2800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TW" sz="2800" b="0" i="0" dirty="0" smtClean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TW" sz="2800" i="0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TW" sz="2800" i="0" dirty="0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ctrlPr>
                          <a:rPr lang="en-US" altLang="zh-TW" sz="28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m:rPr>
                            <m:sty m:val="p"/>
                          </m:rP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endParaRPr lang="en-US" altLang="zh-TW" sz="2800" dirty="0"/>
              </a:p>
            </p:txBody>
          </p:sp>
        </mc:Choice>
        <mc:Fallback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F01AE9FD-7AAA-E54D-A254-855CE3529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428" y="5511610"/>
                <a:ext cx="9676816" cy="670505"/>
              </a:xfrm>
              <a:prstGeom prst="rect">
                <a:avLst/>
              </a:prstGeom>
              <a:blipFill>
                <a:blip r:embed="rId4"/>
                <a:stretch>
                  <a:fillRect l="-1309" b="-259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A5B8D19B-8792-0E47-8898-84F79A730B64}"/>
                  </a:ext>
                </a:extLst>
              </p:cNvPr>
              <p:cNvSpPr/>
              <p:nvPr/>
            </p:nvSpPr>
            <p:spPr>
              <a:xfrm>
                <a:off x="2856890" y="3688880"/>
                <a:ext cx="5861413" cy="669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2800" dirty="0"/>
                  <a:t>E</a:t>
                </a:r>
                <a:r>
                  <a:rPr lang="en-US" altLang="zh-TW" sz="2800" baseline="30000" dirty="0"/>
                  <a:t>(1)</a:t>
                </a:r>
                <a:r>
                  <a:rPr lang="en-US" altLang="zh-TW" sz="2800" baseline="-25000" dirty="0"/>
                  <a:t>k</a:t>
                </a:r>
                <a:r>
                  <a:rPr lang="en-US" altLang="zh-TW" sz="2800" dirty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8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800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1∗</m:t>
                            </m:r>
                          </m:sup>
                        </m:sSubSup>
                      </m:e>
                    </m:d>
                    <m:r>
                      <a:rPr lang="en-US" altLang="zh-TW" sz="2800" i="0" dirty="0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ctrlPr>
                          <a:rPr lang="en-US" altLang="zh-TW" sz="28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21</m:t>
                        </m:r>
                        <m:r>
                          <m:rPr>
                            <m:sty m:val="p"/>
                          </m:rP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</m:d>
                  </m:oMath>
                </a14:m>
                <a:endParaRPr lang="en-US" altLang="zh-TW" sz="2800" dirty="0"/>
              </a:p>
            </p:txBody>
          </p:sp>
        </mc:Choice>
        <mc:Fallback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A5B8D19B-8792-0E47-8898-84F79A730B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6890" y="3688880"/>
                <a:ext cx="5861413" cy="669479"/>
              </a:xfrm>
              <a:prstGeom prst="rect">
                <a:avLst/>
              </a:prstGeom>
              <a:blipFill>
                <a:blip r:embed="rId5"/>
                <a:stretch>
                  <a:fillRect l="-2165" b="-240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91B87411-81C2-D048-A4EF-F77448AB285A}"/>
                  </a:ext>
                </a:extLst>
              </p:cNvPr>
              <p:cNvSpPr/>
              <p:nvPr/>
            </p:nvSpPr>
            <p:spPr>
              <a:xfrm>
                <a:off x="2856890" y="4226899"/>
                <a:ext cx="7055201" cy="670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2800" dirty="0"/>
                  <a:t>E</a:t>
                </a:r>
                <a:r>
                  <a:rPr lang="en-US" altLang="zh-TW" sz="2800" baseline="30000" dirty="0"/>
                  <a:t>(2)</a:t>
                </a:r>
                <a:r>
                  <a:rPr lang="en-US" altLang="zh-TW" sz="2800" baseline="-25000" dirty="0"/>
                  <a:t>k</a:t>
                </a:r>
                <a:r>
                  <a:rPr lang="en-US" altLang="zh-TW" sz="2800" dirty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8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en-US" altLang="zh-TW" sz="2800" i="0" dirty="0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ctrlPr>
                          <a:rPr lang="en-US" altLang="zh-TW" sz="28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22</m:t>
                        </m:r>
                        <m:r>
                          <m:rPr>
                            <m:sty m:val="p"/>
                          </m:rP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m:rPr>
                            <m:sty m:val="p"/>
                          </m:rP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1∗</m:t>
                            </m:r>
                          </m:sup>
                        </m:sSubSup>
                      </m:e>
                    </m:d>
                  </m:oMath>
                </a14:m>
                <a:endParaRPr lang="en-US" altLang="zh-TW" sz="2800" dirty="0"/>
              </a:p>
            </p:txBody>
          </p:sp>
        </mc:Choice>
        <mc:Fallback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91B87411-81C2-D048-A4EF-F77448AB28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6890" y="4226899"/>
                <a:ext cx="7055201" cy="670505"/>
              </a:xfrm>
              <a:prstGeom prst="rect">
                <a:avLst/>
              </a:prstGeom>
              <a:blipFill>
                <a:blip r:embed="rId6"/>
                <a:stretch>
                  <a:fillRect l="-1799" b="-259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>
            <a:extLst>
              <a:ext uri="{FF2B5EF4-FFF2-40B4-BE49-F238E27FC236}">
                <a16:creationId xmlns:a16="http://schemas.microsoft.com/office/drawing/2014/main" id="{81A21341-F6CE-E34E-923B-F621295689CF}"/>
              </a:ext>
            </a:extLst>
          </p:cNvPr>
          <p:cNvSpPr txBox="1"/>
          <p:nvPr/>
        </p:nvSpPr>
        <p:spPr>
          <a:xfrm>
            <a:off x="6106651" y="1021987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(VRS input-oriented)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918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副標題 1">
            <a:extLst>
              <a:ext uri="{FF2B5EF4-FFF2-40B4-BE49-F238E27FC236}">
                <a16:creationId xmlns:a16="http://schemas.microsoft.com/office/drawing/2014/main" id="{ECD67D10-FDC1-45F7-90A5-73E17534E182}"/>
              </a:ext>
            </a:extLst>
          </p:cNvPr>
          <p:cNvSpPr txBox="1">
            <a:spLocks/>
          </p:cNvSpPr>
          <p:nvPr/>
        </p:nvSpPr>
        <p:spPr>
          <a:xfrm>
            <a:off x="535173" y="689215"/>
            <a:ext cx="4164420" cy="29239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/>
              <a:t>Network DEA in Insurance Industry</a:t>
            </a:r>
            <a:endParaRPr lang="zh-TW" altLang="en-US" sz="1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7E4C3F6-C559-4F22-8B87-BF595645365D}"/>
              </a:ext>
            </a:extLst>
          </p:cNvPr>
          <p:cNvSpPr/>
          <p:nvPr/>
        </p:nvSpPr>
        <p:spPr>
          <a:xfrm>
            <a:off x="513907" y="529648"/>
            <a:ext cx="8626550" cy="925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3200" b="1" dirty="0">
                <a:latin typeface="+mn-ea"/>
              </a:rPr>
              <a:t>Revised network DEA model</a:t>
            </a:r>
            <a:endParaRPr lang="en-US" altLang="zh-TW" b="1" dirty="0">
              <a:latin typeface="+mn-ea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1A21341-F6CE-E34E-923B-F621295689CF}"/>
              </a:ext>
            </a:extLst>
          </p:cNvPr>
          <p:cNvSpPr txBox="1"/>
          <p:nvPr/>
        </p:nvSpPr>
        <p:spPr>
          <a:xfrm>
            <a:off x="6106651" y="102198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(CRS)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43FC13A-BBEF-A448-80FF-4B1058EDC686}"/>
              </a:ext>
            </a:extLst>
          </p:cNvPr>
          <p:cNvSpPr txBox="1"/>
          <p:nvPr/>
        </p:nvSpPr>
        <p:spPr>
          <a:xfrm>
            <a:off x="535173" y="1506786"/>
            <a:ext cx="934871" cy="1288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b="1" dirty="0"/>
              <a:t>2019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b="1" dirty="0"/>
              <a:t>壽險</a:t>
            </a:r>
            <a:endParaRPr kumimoji="1" lang="en-US" altLang="zh-TW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b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產險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6425E6C-73DB-2A4C-8D16-FE066EF7A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467" y="36621"/>
            <a:ext cx="9296422" cy="6784757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77BC45F7-91CA-1745-A179-9BA6F8F38DE7}"/>
              </a:ext>
            </a:extLst>
          </p:cNvPr>
          <p:cNvSpPr/>
          <p:nvPr/>
        </p:nvSpPr>
        <p:spPr>
          <a:xfrm>
            <a:off x="2102073" y="6219787"/>
            <a:ext cx="9258816" cy="60159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535E390-485F-A442-A4B3-96602C10C60F}"/>
              </a:ext>
            </a:extLst>
          </p:cNvPr>
          <p:cNvSpPr/>
          <p:nvPr/>
        </p:nvSpPr>
        <p:spPr>
          <a:xfrm>
            <a:off x="5318234" y="2186152"/>
            <a:ext cx="872358" cy="26275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2277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副標題 1">
            <a:extLst>
              <a:ext uri="{FF2B5EF4-FFF2-40B4-BE49-F238E27FC236}">
                <a16:creationId xmlns:a16="http://schemas.microsoft.com/office/drawing/2014/main" id="{ECD67D10-FDC1-45F7-90A5-73E17534E182}"/>
              </a:ext>
            </a:extLst>
          </p:cNvPr>
          <p:cNvSpPr txBox="1">
            <a:spLocks/>
          </p:cNvSpPr>
          <p:nvPr/>
        </p:nvSpPr>
        <p:spPr>
          <a:xfrm>
            <a:off x="535173" y="689215"/>
            <a:ext cx="4164420" cy="29239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/>
              <a:t>Network DEA in Insurance Industry</a:t>
            </a:r>
            <a:endParaRPr lang="zh-TW" altLang="en-US" sz="1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7E4C3F6-C559-4F22-8B87-BF595645365D}"/>
              </a:ext>
            </a:extLst>
          </p:cNvPr>
          <p:cNvSpPr/>
          <p:nvPr/>
        </p:nvSpPr>
        <p:spPr>
          <a:xfrm>
            <a:off x="513907" y="529648"/>
            <a:ext cx="8626550" cy="925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3200" b="1" dirty="0">
                <a:latin typeface="+mn-ea"/>
              </a:rPr>
              <a:t>Revised network DEA model</a:t>
            </a:r>
            <a:endParaRPr lang="en-US" altLang="zh-TW" b="1" dirty="0">
              <a:latin typeface="+mn-ea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13DE1E1-1BFF-BB4C-B113-2B157F80A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658" y="1469395"/>
            <a:ext cx="9534309" cy="500760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43FC13A-BBEF-A448-80FF-4B1058EDC686}"/>
              </a:ext>
            </a:extLst>
          </p:cNvPr>
          <p:cNvSpPr txBox="1"/>
          <p:nvPr/>
        </p:nvSpPr>
        <p:spPr>
          <a:xfrm>
            <a:off x="535173" y="1506786"/>
            <a:ext cx="934871" cy="1288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b="1" dirty="0"/>
              <a:t>2019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b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壽險</a:t>
            </a:r>
            <a:endParaRPr kumimoji="1" lang="en-US" altLang="zh-TW" b="1" dirty="0">
              <a:solidFill>
                <a:schemeClr val="tx1">
                  <a:lumMod val="25000"/>
                  <a:lumOff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b="1" dirty="0"/>
              <a:t>產險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41353BA-958A-BB4D-9167-C44E8CD778CA}"/>
              </a:ext>
            </a:extLst>
          </p:cNvPr>
          <p:cNvSpPr/>
          <p:nvPr/>
        </p:nvSpPr>
        <p:spPr>
          <a:xfrm>
            <a:off x="1886968" y="5836013"/>
            <a:ext cx="9547489" cy="64098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295E21-8255-6E47-947C-157A54D97535}"/>
              </a:ext>
            </a:extLst>
          </p:cNvPr>
          <p:cNvSpPr txBox="1"/>
          <p:nvPr/>
        </p:nvSpPr>
        <p:spPr>
          <a:xfrm>
            <a:off x="6106651" y="1021987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(VRS input-oriented)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6312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77CBF36-FF5B-4AD5-B51C-514F5D894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AD0CC2CA-B40A-1A43-9F06-2DAA449F46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995019"/>
              </p:ext>
            </p:extLst>
          </p:nvPr>
        </p:nvGraphicFramePr>
        <p:xfrm>
          <a:off x="2888218" y="2501710"/>
          <a:ext cx="6252030" cy="18545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4010">
                  <a:extLst>
                    <a:ext uri="{9D8B030D-6E8A-4147-A177-3AD203B41FA5}">
                      <a16:colId xmlns:a16="http://schemas.microsoft.com/office/drawing/2014/main" val="3891344711"/>
                    </a:ext>
                  </a:extLst>
                </a:gridCol>
                <a:gridCol w="2084010">
                  <a:extLst>
                    <a:ext uri="{9D8B030D-6E8A-4147-A177-3AD203B41FA5}">
                      <a16:colId xmlns:a16="http://schemas.microsoft.com/office/drawing/2014/main" val="191531837"/>
                    </a:ext>
                  </a:extLst>
                </a:gridCol>
                <a:gridCol w="2084010">
                  <a:extLst>
                    <a:ext uri="{9D8B030D-6E8A-4147-A177-3AD203B41FA5}">
                      <a16:colId xmlns:a16="http://schemas.microsoft.com/office/drawing/2014/main" val="3402159964"/>
                    </a:ext>
                  </a:extLst>
                </a:gridCol>
              </a:tblGrid>
              <a:tr h="61819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產險、壽險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Z1 no split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accent1"/>
                          </a:solidFill>
                        </a:rPr>
                        <a:t>Z1 split</a:t>
                      </a:r>
                      <a:endParaRPr lang="zh-TW" altLang="en-US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9123083"/>
                  </a:ext>
                </a:extLst>
              </a:tr>
              <a:tr h="618193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accent1"/>
                          </a:solidFill>
                        </a:rPr>
                        <a:t>CRS</a:t>
                      </a:r>
                      <a:endParaRPr lang="zh-TW" altLang="en-US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3949671"/>
                  </a:ext>
                </a:extLst>
              </a:tr>
              <a:tr h="61819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VRS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時間（</a:t>
                      </a:r>
                      <a:r>
                        <a:rPr lang="en-US" altLang="zh-TW" dirty="0"/>
                        <a:t>5 </a:t>
                      </a:r>
                      <a:r>
                        <a:rPr lang="zh-TW" altLang="en-US" dirty="0"/>
                        <a:t>年）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8011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794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副標題 1">
            <a:extLst>
              <a:ext uri="{FF2B5EF4-FFF2-40B4-BE49-F238E27FC236}">
                <a16:creationId xmlns:a16="http://schemas.microsoft.com/office/drawing/2014/main" id="{ECD67D10-FDC1-45F7-90A5-73E17534E182}"/>
              </a:ext>
            </a:extLst>
          </p:cNvPr>
          <p:cNvSpPr txBox="1">
            <a:spLocks/>
          </p:cNvSpPr>
          <p:nvPr/>
        </p:nvSpPr>
        <p:spPr>
          <a:xfrm>
            <a:off x="535173" y="689215"/>
            <a:ext cx="4164420" cy="29239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/>
              <a:t>Network DEA in Insurance Industry</a:t>
            </a:r>
            <a:endParaRPr lang="zh-TW" altLang="en-US" sz="1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7E4C3F6-C559-4F22-8B87-BF595645365D}"/>
              </a:ext>
            </a:extLst>
          </p:cNvPr>
          <p:cNvSpPr/>
          <p:nvPr/>
        </p:nvSpPr>
        <p:spPr>
          <a:xfrm>
            <a:off x="513907" y="529648"/>
            <a:ext cx="5804143" cy="925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3200" b="1" dirty="0">
                <a:latin typeface="+mn-ea"/>
              </a:rPr>
              <a:t>Revised network DEA model</a:t>
            </a:r>
            <a:endParaRPr lang="en-US" altLang="zh-TW" b="1" dirty="0">
              <a:latin typeface="+mn-ea"/>
            </a:endParaRP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E5B82B9F-D834-4FE0-8C41-5DD444BAC121}"/>
              </a:ext>
            </a:extLst>
          </p:cNvPr>
          <p:cNvCxnSpPr>
            <a:cxnSpLocks/>
          </p:cNvCxnSpPr>
          <p:nvPr/>
        </p:nvCxnSpPr>
        <p:spPr>
          <a:xfrm>
            <a:off x="1828202" y="3730923"/>
            <a:ext cx="8772458" cy="0"/>
          </a:xfrm>
          <a:prstGeom prst="line">
            <a:avLst/>
          </a:prstGeom>
          <a:ln w="19050" cmpd="thinThick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56DB0770-6964-4640-AC8F-B661CA1E42ED}"/>
              </a:ext>
            </a:extLst>
          </p:cNvPr>
          <p:cNvSpPr txBox="1"/>
          <p:nvPr/>
        </p:nvSpPr>
        <p:spPr>
          <a:xfrm>
            <a:off x="535173" y="1506786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Notations: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18325751-DD2B-456A-8954-8CA2E4C2BE8E}"/>
                  </a:ext>
                </a:extLst>
              </p:cNvPr>
              <p:cNvSpPr txBox="1"/>
              <p:nvPr/>
            </p:nvSpPr>
            <p:spPr>
              <a:xfrm>
                <a:off x="3188610" y="1869509"/>
                <a:ext cx="3417923" cy="1698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Premium income </a:t>
                </a:r>
              </a:p>
              <a:p>
                <a:pPr lvl="0">
                  <a:lnSpc>
                    <a:spcPct val="150000"/>
                  </a:lnSpc>
                </a:pPr>
                <a:r>
                  <a:rPr lang="en-US" altLang="zh-TW" sz="1600" dirty="0">
                    <a:solidFill>
                      <a:prstClr val="black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TW" sz="16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TW" sz="1600" b="0" i="1" baseline="-250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sz="1600" i="1" baseline="-250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1600" dirty="0">
                    <a:solidFill>
                      <a:prstClr val="black"/>
                    </a:solidFill>
                  </a:rPr>
                  <a:t>:</a:t>
                </a:r>
                <a:r>
                  <a:rPr lang="zh-TW" altLang="en-US" sz="1600" dirty="0">
                    <a:solidFill>
                      <a:prstClr val="black"/>
                    </a:solidFill>
                  </a:rPr>
                  <a:t> </a:t>
                </a:r>
                <a:r>
                  <a:rPr lang="en-US" altLang="zh-TW" sz="1600" dirty="0">
                    <a:solidFill>
                      <a:prstClr val="black"/>
                    </a:solidFill>
                  </a:rPr>
                  <a:t>Premiums ceded to reinsurers</a:t>
                </a:r>
                <a:endParaRPr lang="en-US" altLang="zh-TW" sz="1600" baseline="-25000" dirty="0">
                  <a:solidFill>
                    <a:prstClr val="black"/>
                  </a:solidFill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en-US" altLang="zh-TW" sz="1600" dirty="0">
                    <a:solidFill>
                      <a:prstClr val="black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TW" sz="16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TW" sz="1600" b="0" i="1" baseline="-250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sz="1600" i="1" baseline="-250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1600" dirty="0">
                    <a:solidFill>
                      <a:prstClr val="black"/>
                    </a:solidFill>
                  </a:rPr>
                  <a:t>:</a:t>
                </a:r>
                <a:r>
                  <a:rPr lang="zh-TW" altLang="en-US" sz="16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600" b="0" i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zh-TW" sz="1600" b="0" i="0" baseline="-250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sz="1600" b="0" i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16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TW" sz="1600" b="0" i="1" baseline="-250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zh-TW" sz="20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Reinsurance premiums</a:t>
                </a: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18325751-DD2B-456A-8954-8CA2E4C2B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610" y="1869509"/>
                <a:ext cx="3417923" cy="1698991"/>
              </a:xfrm>
              <a:prstGeom prst="rect">
                <a:avLst/>
              </a:prstGeom>
              <a:blipFill>
                <a:blip r:embed="rId2"/>
                <a:stretch>
                  <a:fillRect b="-57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857DFF66-A87E-4E60-8689-3D63AE957D4E}"/>
                  </a:ext>
                </a:extLst>
              </p:cNvPr>
              <p:cNvSpPr txBox="1"/>
              <p:nvPr/>
            </p:nvSpPr>
            <p:spPr>
              <a:xfrm>
                <a:off x="6660649" y="2119773"/>
                <a:ext cx="2635658" cy="960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Underwriting profit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Investment profit</a:t>
                </a:r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857DFF66-A87E-4E60-8689-3D63AE957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649" y="2119773"/>
                <a:ext cx="2635658" cy="960328"/>
              </a:xfrm>
              <a:prstGeom prst="rect">
                <a:avLst/>
              </a:prstGeom>
              <a:blipFill>
                <a:blip r:embed="rId3"/>
                <a:stretch>
                  <a:fillRect r="-1389" b="-108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CFF0F660-4875-41EB-BE71-9D9CA641E9C0}"/>
                  </a:ext>
                </a:extLst>
              </p:cNvPr>
              <p:cNvSpPr txBox="1"/>
              <p:nvPr/>
            </p:nvSpPr>
            <p:spPr>
              <a:xfrm>
                <a:off x="9308622" y="1906212"/>
                <a:ext cx="2286203" cy="1421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Direct insurance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Reinsurance </a:t>
                </a:r>
                <a:endParaRPr lang="zh-TW" altLang="en-US" sz="20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Profit generation</a:t>
                </a:r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CFF0F660-4875-41EB-BE71-9D9CA641E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8622" y="1906212"/>
                <a:ext cx="2286203" cy="1421992"/>
              </a:xfrm>
              <a:prstGeom prst="rect">
                <a:avLst/>
              </a:prstGeom>
              <a:blipFill>
                <a:blip r:embed="rId4"/>
                <a:stretch>
                  <a:fillRect r="-2667" b="-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D3A77BAB-0AB0-4BCD-B26A-FF7A11589992}"/>
                  </a:ext>
                </a:extLst>
              </p:cNvPr>
              <p:cNvSpPr txBox="1"/>
              <p:nvPr/>
            </p:nvSpPr>
            <p:spPr>
              <a:xfrm>
                <a:off x="565235" y="1871678"/>
                <a:ext cx="2592376" cy="1710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0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20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Insurance expenses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0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Operation expenses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TW" sz="1600" dirty="0"/>
                  <a:t>        </a:t>
                </a:r>
                <a14:m>
                  <m:oMath xmlns:m="http://schemas.openxmlformats.org/officeDocument/2006/math"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6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sz="1600" b="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1600" dirty="0"/>
                  <a:t>: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50% of </a:t>
                </a:r>
                <a14:m>
                  <m:oMath xmlns:m="http://schemas.openxmlformats.org/officeDocument/2006/math">
                    <m:r>
                      <a:rPr lang="en-US" altLang="zh-TW" sz="16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6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zh-TW" sz="1600" baseline="-250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TW" sz="1600" dirty="0"/>
                  <a:t>        </a:t>
                </a:r>
                <a14:m>
                  <m:oMath xmlns:m="http://schemas.openxmlformats.org/officeDocument/2006/math"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6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sz="1600" b="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1600" dirty="0"/>
                  <a:t>: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50% of </a:t>
                </a:r>
                <a14:m>
                  <m:oMath xmlns:m="http://schemas.openxmlformats.org/officeDocument/2006/math"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6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zh-TW" sz="1600" baseline="-25000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D3A77BAB-0AB0-4BCD-B26A-FF7A11589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35" y="1871678"/>
                <a:ext cx="2592376" cy="1710084"/>
              </a:xfrm>
              <a:prstGeom prst="rect">
                <a:avLst/>
              </a:prstGeom>
              <a:blipFill>
                <a:blip r:embed="rId5"/>
                <a:stretch>
                  <a:fillRect r="-1412" b="-35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群組 8">
            <a:extLst>
              <a:ext uri="{FF2B5EF4-FFF2-40B4-BE49-F238E27FC236}">
                <a16:creationId xmlns:a16="http://schemas.microsoft.com/office/drawing/2014/main" id="{D33EF393-831E-7640-BAD3-7504AB9A1A10}"/>
              </a:ext>
            </a:extLst>
          </p:cNvPr>
          <p:cNvGrpSpPr/>
          <p:nvPr/>
        </p:nvGrpSpPr>
        <p:grpSpPr>
          <a:xfrm>
            <a:off x="1987299" y="3918437"/>
            <a:ext cx="8218251" cy="2409915"/>
            <a:chOff x="1987299" y="7175356"/>
            <a:chExt cx="8218251" cy="2409915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7A3ABBB1-AE77-4F21-8E19-7368001823FA}"/>
                </a:ext>
              </a:extLst>
            </p:cNvPr>
            <p:cNvSpPr/>
            <p:nvPr/>
          </p:nvSpPr>
          <p:spPr>
            <a:xfrm>
              <a:off x="3098690" y="7175356"/>
              <a:ext cx="6008292" cy="24099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2564D0F-D651-41F3-9116-1B3DCB4A2FD3}"/>
                </a:ext>
              </a:extLst>
            </p:cNvPr>
            <p:cNvSpPr/>
            <p:nvPr/>
          </p:nvSpPr>
          <p:spPr>
            <a:xfrm>
              <a:off x="7065629" y="7411660"/>
              <a:ext cx="1424763" cy="194032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5F95CB9-3449-4A32-B388-B13FA1C92579}"/>
                </a:ext>
              </a:extLst>
            </p:cNvPr>
            <p:cNvSpPr/>
            <p:nvPr/>
          </p:nvSpPr>
          <p:spPr>
            <a:xfrm>
              <a:off x="3745552" y="7411660"/>
              <a:ext cx="1424763" cy="523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841DE3C9-51FE-4A6A-AD0F-6C2DCA0324D5}"/>
                    </a:ext>
                  </a:extLst>
                </p:cNvPr>
                <p:cNvSpPr/>
                <p:nvPr/>
              </p:nvSpPr>
              <p:spPr>
                <a:xfrm>
                  <a:off x="1987299" y="7473228"/>
                  <a:ext cx="57419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841DE3C9-51FE-4A6A-AD0F-6C2DCA0324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7299" y="7473228"/>
                  <a:ext cx="574195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110795F9-6674-46E5-BB77-C0D4EA8CB207}"/>
                    </a:ext>
                  </a:extLst>
                </p:cNvPr>
                <p:cNvSpPr/>
                <p:nvPr/>
              </p:nvSpPr>
              <p:spPr>
                <a:xfrm>
                  <a:off x="2661080" y="9055079"/>
                  <a:ext cx="519693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1600" b="0" i="1" baseline="-25000" dirty="0" smtClean="0">
                            <a:latin typeface="Cambria Math" panose="02040503050406030204" pitchFamily="18" charset="0"/>
                          </a:rPr>
                          <m:t>22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110795F9-6674-46E5-BB77-C0D4EA8CB2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1080" y="9055079"/>
                  <a:ext cx="519693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7F29D96A-AE9B-4934-80F4-D5CC6F360EBF}"/>
                    </a:ext>
                  </a:extLst>
                </p:cNvPr>
                <p:cNvSpPr/>
                <p:nvPr/>
              </p:nvSpPr>
              <p:spPr>
                <a:xfrm>
                  <a:off x="4142782" y="7373284"/>
                  <a:ext cx="6303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7F29D96A-AE9B-4934-80F4-D5CC6F360E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2782" y="7373284"/>
                  <a:ext cx="630301" cy="523220"/>
                </a:xfrm>
                <a:prstGeom prst="rect">
                  <a:avLst/>
                </a:prstGeom>
                <a:blipFill>
                  <a:blip r:embed="rId8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6F134345-FB13-43DD-99C3-19DC3677C45E}"/>
                    </a:ext>
                  </a:extLst>
                </p:cNvPr>
                <p:cNvSpPr/>
                <p:nvPr/>
              </p:nvSpPr>
              <p:spPr>
                <a:xfrm>
                  <a:off x="7462859" y="8076595"/>
                  <a:ext cx="6303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6F134345-FB13-43DD-99C3-19DC3677C4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2859" y="8076595"/>
                  <a:ext cx="630301" cy="523220"/>
                </a:xfrm>
                <a:prstGeom prst="rect">
                  <a:avLst/>
                </a:prstGeom>
                <a:blipFill>
                  <a:blip r:embed="rId9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7975C8CC-AE19-4DBA-A90F-8FF8F4DF33C7}"/>
                    </a:ext>
                  </a:extLst>
                </p:cNvPr>
                <p:cNvSpPr/>
                <p:nvPr/>
              </p:nvSpPr>
              <p:spPr>
                <a:xfrm>
                  <a:off x="5830431" y="7671295"/>
                  <a:ext cx="508473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16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7975C8CC-AE19-4DBA-A90F-8FF8F4DF33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0431" y="7671295"/>
                  <a:ext cx="508473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58329127-1B1A-4B6A-8120-CA77F5A96997}"/>
                    </a:ext>
                  </a:extLst>
                </p:cNvPr>
                <p:cNvSpPr/>
                <p:nvPr/>
              </p:nvSpPr>
              <p:spPr>
                <a:xfrm>
                  <a:off x="5780178" y="8827091"/>
                  <a:ext cx="55816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zh-TW" sz="24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58329127-1B1A-4B6A-8120-CA77F5A969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0178" y="8827091"/>
                  <a:ext cx="558166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540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20F02549-CEE6-4F63-B22E-D60027E8C38A}"/>
                    </a:ext>
                  </a:extLst>
                </p:cNvPr>
                <p:cNvSpPr/>
                <p:nvPr/>
              </p:nvSpPr>
              <p:spPr>
                <a:xfrm>
                  <a:off x="9644178" y="7473228"/>
                  <a:ext cx="56137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20F02549-CEE6-4F63-B22E-D60027E8C3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4178" y="7473228"/>
                  <a:ext cx="561372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B0CB3F09-A537-477A-897B-0AA7217FA89F}"/>
                    </a:ext>
                  </a:extLst>
                </p:cNvPr>
                <p:cNvSpPr/>
                <p:nvPr/>
              </p:nvSpPr>
              <p:spPr>
                <a:xfrm>
                  <a:off x="9644178" y="8827091"/>
                  <a:ext cx="56137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TW" sz="24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B0CB3F09-A537-477A-897B-0AA7217FA8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4178" y="8827091"/>
                  <a:ext cx="561372" cy="461665"/>
                </a:xfrm>
                <a:prstGeom prst="rect">
                  <a:avLst/>
                </a:prstGeom>
                <a:blipFill>
                  <a:blip r:embed="rId13"/>
                  <a:stretch>
                    <a:fillRect b="-540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99AFFBEF-AC3F-4329-8FED-AC39F123FC1B}"/>
                </a:ext>
              </a:extLst>
            </p:cNvPr>
            <p:cNvCxnSpPr>
              <a:cxnSpLocks/>
            </p:cNvCxnSpPr>
            <p:nvPr/>
          </p:nvCxnSpPr>
          <p:spPr>
            <a:xfrm>
              <a:off x="2561494" y="7704061"/>
              <a:ext cx="103039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9CD7E819-D6BC-4709-BDB1-B63322329244}"/>
                </a:ext>
              </a:extLst>
            </p:cNvPr>
            <p:cNvCxnSpPr>
              <a:cxnSpLocks/>
            </p:cNvCxnSpPr>
            <p:nvPr/>
          </p:nvCxnSpPr>
          <p:spPr>
            <a:xfrm>
              <a:off x="2561494" y="9107080"/>
              <a:ext cx="103039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8C043A92-16E9-45FD-AFA5-A4DCD9493018}"/>
                </a:ext>
              </a:extLst>
            </p:cNvPr>
            <p:cNvCxnSpPr>
              <a:cxnSpLocks/>
            </p:cNvCxnSpPr>
            <p:nvPr/>
          </p:nvCxnSpPr>
          <p:spPr>
            <a:xfrm>
              <a:off x="8591785" y="7704061"/>
              <a:ext cx="103039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>
              <a:extLst>
                <a:ext uri="{FF2B5EF4-FFF2-40B4-BE49-F238E27FC236}">
                  <a16:creationId xmlns:a16="http://schemas.microsoft.com/office/drawing/2014/main" id="{A2D842F8-CFD8-4184-AB9E-E723FE6AB9C8}"/>
                </a:ext>
              </a:extLst>
            </p:cNvPr>
            <p:cNvCxnSpPr>
              <a:cxnSpLocks/>
            </p:cNvCxnSpPr>
            <p:nvPr/>
          </p:nvCxnSpPr>
          <p:spPr>
            <a:xfrm>
              <a:off x="8591785" y="9107080"/>
              <a:ext cx="103039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>
              <a:extLst>
                <a:ext uri="{FF2B5EF4-FFF2-40B4-BE49-F238E27FC236}">
                  <a16:creationId xmlns:a16="http://schemas.microsoft.com/office/drawing/2014/main" id="{06375DDD-D5D3-4932-ACB2-B7DB626BEF5C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>
              <a:off x="4457934" y="7934881"/>
              <a:ext cx="6544" cy="858587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3C1FAA4E-FBB9-455A-A3FA-80C9CE168A69}"/>
                </a:ext>
              </a:extLst>
            </p:cNvPr>
            <p:cNvCxnSpPr>
              <a:cxnSpLocks/>
            </p:cNvCxnSpPr>
            <p:nvPr/>
          </p:nvCxnSpPr>
          <p:spPr>
            <a:xfrm>
              <a:off x="6318050" y="9107080"/>
              <a:ext cx="646187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92479CA8-CD95-447A-9C42-792E5336E147}"/>
                </a:ext>
              </a:extLst>
            </p:cNvPr>
            <p:cNvCxnSpPr>
              <a:cxnSpLocks/>
            </p:cNvCxnSpPr>
            <p:nvPr/>
          </p:nvCxnSpPr>
          <p:spPr>
            <a:xfrm>
              <a:off x="5170315" y="9107080"/>
              <a:ext cx="646187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DDAD37C-1374-42FF-BB52-3FDD32575C4E}"/>
                </a:ext>
              </a:extLst>
            </p:cNvPr>
            <p:cNvSpPr/>
            <p:nvPr/>
          </p:nvSpPr>
          <p:spPr>
            <a:xfrm>
              <a:off x="3745552" y="8831845"/>
              <a:ext cx="1424763" cy="523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3F510714-FF18-4EC0-8E7B-3F8356FD869C}"/>
                    </a:ext>
                  </a:extLst>
                </p:cNvPr>
                <p:cNvSpPr/>
                <p:nvPr/>
              </p:nvSpPr>
              <p:spPr>
                <a:xfrm>
                  <a:off x="4142782" y="8793469"/>
                  <a:ext cx="6303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sz="280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3F510714-FF18-4EC0-8E7B-3F8356FD86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2782" y="8793469"/>
                  <a:ext cx="630301" cy="523220"/>
                </a:xfrm>
                <a:prstGeom prst="rect">
                  <a:avLst/>
                </a:prstGeom>
                <a:blipFill>
                  <a:blip r:embed="rId14"/>
                  <a:stretch>
                    <a:fillRect b="-465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E7A4AE35-2E15-442C-A289-5B1C421DC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1494" y="7786594"/>
              <a:ext cx="1030392" cy="1320486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99BC27E7-E730-4F04-A486-16E0F52BB68C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 flipV="1">
              <a:off x="5170315" y="7673270"/>
              <a:ext cx="1793921" cy="1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EEF15EC3-2D59-4E42-A314-9E36F79302AF}"/>
                    </a:ext>
                  </a:extLst>
                </p:cNvPr>
                <p:cNvSpPr/>
                <p:nvPr/>
              </p:nvSpPr>
              <p:spPr>
                <a:xfrm>
                  <a:off x="1987299" y="8827091"/>
                  <a:ext cx="57419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24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EEF15EC3-2D59-4E42-A314-9E36F79302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7299" y="8827091"/>
                  <a:ext cx="574195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540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6732C602-9BC0-461E-9390-3C61A5360A98}"/>
                    </a:ext>
                  </a:extLst>
                </p:cNvPr>
                <p:cNvSpPr/>
                <p:nvPr/>
              </p:nvSpPr>
              <p:spPr>
                <a:xfrm>
                  <a:off x="2575195" y="8211036"/>
                  <a:ext cx="51969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1600" b="0" i="1" baseline="-25000" dirty="0" smtClean="0">
                            <a:latin typeface="Cambria Math" panose="02040503050406030204" pitchFamily="18" charset="0"/>
                          </a:rPr>
                          <m:t>21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6732C602-9BC0-461E-9390-3C61A5360A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5195" y="8211036"/>
                  <a:ext cx="519694" cy="33855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C9EB52CF-5351-4BBA-A5A8-5978F03D199C}"/>
                    </a:ext>
                  </a:extLst>
                </p:cNvPr>
                <p:cNvSpPr/>
                <p:nvPr/>
              </p:nvSpPr>
              <p:spPr>
                <a:xfrm>
                  <a:off x="4445356" y="8132808"/>
                  <a:ext cx="508473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1600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C9EB52CF-5351-4BBA-A5A8-5978F03D19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5356" y="8132808"/>
                  <a:ext cx="508473" cy="338554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6" name="圖形 55">
            <a:extLst>
              <a:ext uri="{FF2B5EF4-FFF2-40B4-BE49-F238E27FC236}">
                <a16:creationId xmlns:a16="http://schemas.microsoft.com/office/drawing/2014/main" id="{88FBCA3B-38E1-054C-AE8A-C6DA5DEE4C1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976059" y="3915346"/>
            <a:ext cx="8225525" cy="2437192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344DB83-33EB-E241-AC9F-F5C540E59271}"/>
              </a:ext>
            </a:extLst>
          </p:cNvPr>
          <p:cNvSpPr txBox="1"/>
          <p:nvPr/>
        </p:nvSpPr>
        <p:spPr>
          <a:xfrm>
            <a:off x="6106651" y="1021987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(Z1_split CRS)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913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副標題 1">
            <a:extLst>
              <a:ext uri="{FF2B5EF4-FFF2-40B4-BE49-F238E27FC236}">
                <a16:creationId xmlns:a16="http://schemas.microsoft.com/office/drawing/2014/main" id="{ECD67D10-FDC1-45F7-90A5-73E17534E182}"/>
              </a:ext>
            </a:extLst>
          </p:cNvPr>
          <p:cNvSpPr txBox="1">
            <a:spLocks/>
          </p:cNvSpPr>
          <p:nvPr/>
        </p:nvSpPr>
        <p:spPr>
          <a:xfrm>
            <a:off x="535173" y="689215"/>
            <a:ext cx="4164420" cy="29239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/>
              <a:t>Network DEA in Insurance Industry</a:t>
            </a:r>
            <a:endParaRPr lang="zh-TW" altLang="en-US" sz="1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7E4C3F6-C559-4F22-8B87-BF595645365D}"/>
              </a:ext>
            </a:extLst>
          </p:cNvPr>
          <p:cNvSpPr/>
          <p:nvPr/>
        </p:nvSpPr>
        <p:spPr>
          <a:xfrm>
            <a:off x="513907" y="529648"/>
            <a:ext cx="8626550" cy="925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3200" b="1" dirty="0">
                <a:latin typeface="+mn-ea"/>
              </a:rPr>
              <a:t>Revised network DEA model</a:t>
            </a:r>
            <a:endParaRPr lang="en-US" altLang="zh-TW" b="1" dirty="0">
              <a:latin typeface="+mn-ea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BC0EC245-09D9-604A-A067-DC95E892B5C6}"/>
              </a:ext>
            </a:extLst>
          </p:cNvPr>
          <p:cNvGrpSpPr/>
          <p:nvPr/>
        </p:nvGrpSpPr>
        <p:grpSpPr>
          <a:xfrm>
            <a:off x="2848391" y="3483954"/>
            <a:ext cx="7972614" cy="3204545"/>
            <a:chOff x="3720000" y="3725291"/>
            <a:chExt cx="7972614" cy="32045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2D5D77C9-212A-3449-B0CD-EA8C07559A27}"/>
                    </a:ext>
                  </a:extLst>
                </p:cNvPr>
                <p:cNvSpPr/>
                <p:nvPr/>
              </p:nvSpPr>
              <p:spPr>
                <a:xfrm>
                  <a:off x="3720000" y="3725291"/>
                  <a:ext cx="2919967" cy="9407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400" i="1" dirty="0" smtClean="0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ax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k</m:t>
                        </m:r>
                      </m:oMath>
                    </m:oMathPara>
                  </a14:m>
                  <a:endParaRPr lang="en-US" altLang="zh-TW" sz="2400" baseline="-25000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TW" sz="2400" dirty="0"/>
                    <a:t>  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i="1" dirty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zh-TW" sz="2400" i="1" dirty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TW" altLang="en-US" sz="2400" dirty="0"/>
                    <a:t> </a:t>
                  </a:r>
                </a:p>
              </p:txBody>
            </p:sp>
          </mc:Choice>
          <mc:Fallback xmlns=""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2D5D77C9-212A-3449-B0CD-EA8C07559A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0000" y="3725291"/>
                  <a:ext cx="2919967" cy="940770"/>
                </a:xfrm>
                <a:prstGeom prst="rect">
                  <a:avLst/>
                </a:prstGeom>
                <a:blipFill>
                  <a:blip r:embed="rId2"/>
                  <a:stretch>
                    <a:fillRect l="-433"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0E49C144-0FCD-4544-AD07-109F3C023D20}"/>
                    </a:ext>
                  </a:extLst>
                </p:cNvPr>
                <p:cNvSpPr/>
                <p:nvPr/>
              </p:nvSpPr>
              <p:spPr>
                <a:xfrm>
                  <a:off x="4613243" y="4059245"/>
                  <a:ext cx="2531462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 xmlns="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0E49C144-0FCD-4544-AD07-109F3C023D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243" y="4059245"/>
                  <a:ext cx="2531462" cy="6463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5654B9CD-7BB6-B54A-A743-70565DF07EF0}"/>
                    </a:ext>
                  </a:extLst>
                </p:cNvPr>
                <p:cNvSpPr/>
                <p:nvPr/>
              </p:nvSpPr>
              <p:spPr>
                <a:xfrm>
                  <a:off x="4606607" y="4441178"/>
                  <a:ext cx="6394828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</m:d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</m:d>
                        <m:r>
                          <a:rPr lang="zh-TW" altLang="en-US" sz="2400" i="1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5654B9CD-7BB6-B54A-A743-70565DF07E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6607" y="4441178"/>
                  <a:ext cx="6394828" cy="646331"/>
                </a:xfrm>
                <a:prstGeom prst="rect">
                  <a:avLst/>
                </a:prstGeom>
                <a:blipFill>
                  <a:blip r:embed="rId4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6DE49F81-5A65-B644-9817-E0EE9BC3AFA8}"/>
                    </a:ext>
                  </a:extLst>
                </p:cNvPr>
                <p:cNvSpPr/>
                <p:nvPr/>
              </p:nvSpPr>
              <p:spPr>
                <a:xfrm>
                  <a:off x="4613304" y="4909399"/>
                  <a:ext cx="7079310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 smtClean="0"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</m:d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</m:d>
                        <m:r>
                          <a:rPr lang="zh-TW" altLang="en-US" sz="2400" i="1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6DE49F81-5A65-B644-9817-E0EE9BC3AF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304" y="4909399"/>
                  <a:ext cx="7079310" cy="646331"/>
                </a:xfrm>
                <a:prstGeom prst="rect">
                  <a:avLst/>
                </a:prstGeom>
                <a:blipFill>
                  <a:blip r:embed="rId5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345A7031-0165-7543-A21B-8B83CB1F14DA}"/>
                    </a:ext>
                  </a:extLst>
                </p:cNvPr>
                <p:cNvSpPr/>
                <p:nvPr/>
              </p:nvSpPr>
              <p:spPr>
                <a:xfrm>
                  <a:off x="4613304" y="5406720"/>
                  <a:ext cx="5616217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</m:d>
                        <m:r>
                          <a:rPr lang="zh-TW" altLang="en-US" sz="2400" i="1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345A7031-0165-7543-A21B-8B83CB1F14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304" y="5406720"/>
                  <a:ext cx="5616217" cy="646331"/>
                </a:xfrm>
                <a:prstGeom prst="rect">
                  <a:avLst/>
                </a:prstGeom>
                <a:blipFill>
                  <a:blip r:embed="rId6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D58A926F-8389-844C-9B17-755573919A23}"/>
                    </a:ext>
                  </a:extLst>
                </p:cNvPr>
                <p:cNvSpPr/>
                <p:nvPr/>
              </p:nvSpPr>
              <p:spPr>
                <a:xfrm>
                  <a:off x="4602733" y="5873451"/>
                  <a:ext cx="6766724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</m:d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</m:d>
                        <m:r>
                          <a:rPr lang="zh-TW" altLang="en-US" sz="2400" i="1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D58A926F-8389-844C-9B17-755573919A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2733" y="5873451"/>
                  <a:ext cx="6766724" cy="646331"/>
                </a:xfrm>
                <a:prstGeom prst="rect">
                  <a:avLst/>
                </a:prstGeom>
                <a:blipFill>
                  <a:blip r:embed="rId7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D3D893E9-7E09-CC44-8C08-82D5CFC1841E}"/>
                    </a:ext>
                  </a:extLst>
                </p:cNvPr>
                <p:cNvSpPr/>
                <p:nvPr/>
              </p:nvSpPr>
              <p:spPr>
                <a:xfrm>
                  <a:off x="4613243" y="6283505"/>
                  <a:ext cx="3193054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sz="2400" i="1" dirty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D3D893E9-7E09-CC44-8C08-82D5CFC184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243" y="6283505"/>
                  <a:ext cx="3193054" cy="6463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2F3E47DA-8B15-0B47-BF24-BB6FED88B958}"/>
              </a:ext>
            </a:extLst>
          </p:cNvPr>
          <p:cNvCxnSpPr>
            <a:cxnSpLocks/>
          </p:cNvCxnSpPr>
          <p:nvPr/>
        </p:nvCxnSpPr>
        <p:spPr>
          <a:xfrm>
            <a:off x="1828202" y="3405102"/>
            <a:ext cx="8772458" cy="0"/>
          </a:xfrm>
          <a:prstGeom prst="line">
            <a:avLst/>
          </a:prstGeom>
          <a:ln w="12700" cmpd="thinThick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A19C53AA-EEDF-D847-B678-FC29DED150E4}"/>
                  </a:ext>
                </a:extLst>
              </p:cNvPr>
              <p:cNvSpPr/>
              <p:nvPr/>
            </p:nvSpPr>
            <p:spPr>
              <a:xfrm>
                <a:off x="173189" y="3420503"/>
                <a:ext cx="2643672" cy="8791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i="1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TW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i="1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TW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i="1" dirty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zh-TW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i="1" dirty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zh-TW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i="1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i="1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i="1" dirty="0">
                    <a:latin typeface="Cambria Math" panose="02040503050406030204" pitchFamily="18" charset="0"/>
                  </a:rPr>
                  <a:t> </a:t>
                </a:r>
                <a:r>
                  <a:rPr lang="zh-TW" altLang="en-US" dirty="0">
                    <a:latin typeface="Cambria Math" panose="02040503050406030204" pitchFamily="18" charset="0"/>
                  </a:rPr>
                  <a:t>的權重</a:t>
                </a:r>
                <a:endParaRPr lang="en-US" altLang="zh-TW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A19C53AA-EEDF-D847-B678-FC29DED150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89" y="3420503"/>
                <a:ext cx="2643672" cy="879151"/>
              </a:xfrm>
              <a:prstGeom prst="rect">
                <a:avLst/>
              </a:prstGeom>
              <a:blipFill>
                <a:blip r:embed="rId9"/>
                <a:stretch>
                  <a:fillRect r="-957"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圖形 16">
            <a:extLst>
              <a:ext uri="{FF2B5EF4-FFF2-40B4-BE49-F238E27FC236}">
                <a16:creationId xmlns:a16="http://schemas.microsoft.com/office/drawing/2014/main" id="{9B77509F-7BC6-6148-8A31-80BA748EDC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16861" y="1488380"/>
            <a:ext cx="6009827" cy="1780689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0ACDD378-FEC3-5B4F-B213-78728421BBBF}"/>
              </a:ext>
            </a:extLst>
          </p:cNvPr>
          <p:cNvSpPr txBox="1"/>
          <p:nvPr/>
        </p:nvSpPr>
        <p:spPr>
          <a:xfrm>
            <a:off x="6106651" y="1021987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(Z1_split CRS)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40479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副標題 1">
            <a:extLst>
              <a:ext uri="{FF2B5EF4-FFF2-40B4-BE49-F238E27FC236}">
                <a16:creationId xmlns:a16="http://schemas.microsoft.com/office/drawing/2014/main" id="{ECD67D10-FDC1-45F7-90A5-73E17534E182}"/>
              </a:ext>
            </a:extLst>
          </p:cNvPr>
          <p:cNvSpPr txBox="1">
            <a:spLocks/>
          </p:cNvSpPr>
          <p:nvPr/>
        </p:nvSpPr>
        <p:spPr>
          <a:xfrm>
            <a:off x="535173" y="689215"/>
            <a:ext cx="4164420" cy="29239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/>
              <a:t>Network DEA in Insurance Industry</a:t>
            </a:r>
            <a:endParaRPr lang="zh-TW" altLang="en-US" sz="1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7E4C3F6-C559-4F22-8B87-BF595645365D}"/>
              </a:ext>
            </a:extLst>
          </p:cNvPr>
          <p:cNvSpPr/>
          <p:nvPr/>
        </p:nvSpPr>
        <p:spPr>
          <a:xfrm>
            <a:off x="513907" y="529648"/>
            <a:ext cx="8626550" cy="925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3200" b="1" dirty="0">
                <a:latin typeface="+mn-ea"/>
              </a:rPr>
              <a:t>Revised network DEA model</a:t>
            </a:r>
            <a:endParaRPr lang="en-US" altLang="zh-TW" b="1" dirty="0">
              <a:latin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654B9CD-7BB6-B54A-A743-70565DF07EF0}"/>
                  </a:ext>
                </a:extLst>
              </p:cNvPr>
              <p:cNvSpPr/>
              <p:nvPr/>
            </p:nvSpPr>
            <p:spPr>
              <a:xfrm>
                <a:off x="3296291" y="4950598"/>
                <a:ext cx="5859296" cy="6612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2800" dirty="0"/>
                  <a:t>E</a:t>
                </a:r>
                <a:r>
                  <a:rPr lang="en-US" altLang="zh-TW" sz="2800" baseline="30000" dirty="0" err="1"/>
                  <a:t>I</a:t>
                </a:r>
                <a:r>
                  <a:rPr lang="en-US" altLang="zh-TW" sz="2800" baseline="-25000" dirty="0" err="1"/>
                  <a:t>k</a:t>
                </a:r>
                <a:r>
                  <a:rPr lang="en-US" altLang="zh-TW" sz="2800" dirty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m:rPr>
                            <m:sty m:val="p"/>
                          </m:rP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</m:d>
                    <m:r>
                      <a:rPr lang="en-US" altLang="zh-TW" sz="2800" i="1" dirty="0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</m:d>
                  </m:oMath>
                </a14:m>
                <a:endParaRPr lang="en-US" altLang="zh-TW" sz="2800" dirty="0"/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654B9CD-7BB6-B54A-A743-70565DF07E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291" y="4950598"/>
                <a:ext cx="5859296" cy="661207"/>
              </a:xfrm>
              <a:prstGeom prst="rect">
                <a:avLst/>
              </a:prstGeom>
              <a:blipFill>
                <a:blip r:embed="rId2"/>
                <a:stretch>
                  <a:fillRect l="-2165" b="-240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2F3E47DA-8B15-0B47-BF24-BB6FED88B958}"/>
              </a:ext>
            </a:extLst>
          </p:cNvPr>
          <p:cNvCxnSpPr>
            <a:cxnSpLocks/>
          </p:cNvCxnSpPr>
          <p:nvPr/>
        </p:nvCxnSpPr>
        <p:spPr>
          <a:xfrm>
            <a:off x="1828202" y="3405102"/>
            <a:ext cx="8772458" cy="0"/>
          </a:xfrm>
          <a:prstGeom prst="line">
            <a:avLst/>
          </a:prstGeom>
          <a:ln w="12700" cmpd="thinThick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F01AE9FD-7AAA-E54D-A254-855CE3529972}"/>
                  </a:ext>
                </a:extLst>
              </p:cNvPr>
              <p:cNvSpPr/>
              <p:nvPr/>
            </p:nvSpPr>
            <p:spPr>
              <a:xfrm>
                <a:off x="2318829" y="5511610"/>
                <a:ext cx="6976718" cy="6867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2800" dirty="0"/>
                  <a:t>E</a:t>
                </a:r>
                <a:r>
                  <a:rPr lang="en-US" altLang="zh-TW" sz="2800" baseline="30000" dirty="0"/>
                  <a:t>(3)</a:t>
                </a:r>
                <a:r>
                  <a:rPr lang="en-US" altLang="zh-TW" sz="2800" baseline="-25000" dirty="0"/>
                  <a:t>k </a:t>
                </a:r>
                <a:r>
                  <a:rPr lang="en-US" altLang="zh-TW" sz="2800" dirty="0"/>
                  <a:t>= </a:t>
                </a:r>
                <a:r>
                  <a:rPr lang="en-US" altLang="zh-TW" sz="2800" dirty="0" err="1"/>
                  <a:t>E</a:t>
                </a:r>
                <a:r>
                  <a:rPr lang="en-US" altLang="zh-TW" sz="2800" baseline="30000" dirty="0" err="1"/>
                  <a:t>II</a:t>
                </a:r>
                <a:r>
                  <a:rPr lang="en-US" altLang="zh-TW" sz="2800" baseline="-25000" dirty="0" err="1"/>
                  <a:t>k</a:t>
                </a:r>
                <a:r>
                  <a:rPr lang="en-US" altLang="zh-TW" sz="2800" dirty="0"/>
                  <a:t>=</a:t>
                </a:r>
                <a14:m>
                  <m:oMath xmlns:m="http://schemas.openxmlformats.org/officeDocument/2006/math">
                    <m:r>
                      <a:rPr lang="en-US" altLang="zh-TW" sz="2800" i="1" dirty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m:rPr>
                        <m:sty m:val="p"/>
                      </m:rPr>
                      <a:rPr lang="en-US" altLang="zh-TW" sz="2800" i="1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sz="2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sty m:val="p"/>
                      </m:rPr>
                      <a:rPr lang="en-US" altLang="zh-TW" sz="2800" i="1" baseline="-25000" dirty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altLang="zh-TW" sz="2800" i="1" dirty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m:rPr>
                        <m:sty m:val="p"/>
                      </m:rPr>
                      <a:rPr lang="en-US" altLang="zh-TW" sz="2800" i="1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sz="2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altLang="zh-TW" sz="2800" i="1" baseline="-25000" dirty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altLang="zh-TW" sz="280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TW" sz="2800" i="1" dirty="0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m:rPr>
                            <m:sty m:val="p"/>
                          </m:rP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</m:d>
                  </m:oMath>
                </a14:m>
                <a:endParaRPr lang="en-US" altLang="zh-TW" sz="2800" dirty="0"/>
              </a:p>
            </p:txBody>
          </p:sp>
        </mc:Choice>
        <mc:Fallback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F01AE9FD-7AAA-E54D-A254-855CE3529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829" y="5511610"/>
                <a:ext cx="6976718" cy="686726"/>
              </a:xfrm>
              <a:prstGeom prst="rect">
                <a:avLst/>
              </a:prstGeom>
              <a:blipFill>
                <a:blip r:embed="rId3"/>
                <a:stretch>
                  <a:fillRect l="-1818" b="-196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A5B8D19B-8792-0E47-8898-84F79A730B64}"/>
                  </a:ext>
                </a:extLst>
              </p:cNvPr>
              <p:cNvSpPr/>
              <p:nvPr/>
            </p:nvSpPr>
            <p:spPr>
              <a:xfrm>
                <a:off x="3296291" y="3688880"/>
                <a:ext cx="6461577" cy="6612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2800" dirty="0"/>
                  <a:t>E</a:t>
                </a:r>
                <a:r>
                  <a:rPr lang="en-US" altLang="zh-TW" sz="2800" baseline="30000" dirty="0"/>
                  <a:t>(1)</a:t>
                </a:r>
                <a:r>
                  <a:rPr lang="en-US" altLang="zh-TW" sz="2800" baseline="-25000" dirty="0"/>
                  <a:t>k</a:t>
                </a:r>
                <a:r>
                  <a:rPr lang="en-US" altLang="zh-TW" sz="2800" dirty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m:rPr>
                            <m:sty m:val="p"/>
                          </m:rP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m:rPr>
                            <m:sty m:val="p"/>
                          </m:rP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</m:d>
                    <m:r>
                      <a:rPr lang="en-US" altLang="zh-TW" sz="2800" i="1" dirty="0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21</m:t>
                        </m:r>
                        <m:r>
                          <m:rPr>
                            <m:sty m:val="p"/>
                          </m:rP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</m:d>
                  </m:oMath>
                </a14:m>
                <a:endParaRPr lang="en-US" altLang="zh-TW" sz="2800" dirty="0"/>
              </a:p>
            </p:txBody>
          </p:sp>
        </mc:Choice>
        <mc:Fallback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A5B8D19B-8792-0E47-8898-84F79A730B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291" y="3688880"/>
                <a:ext cx="6461577" cy="661207"/>
              </a:xfrm>
              <a:prstGeom prst="rect">
                <a:avLst/>
              </a:prstGeom>
              <a:blipFill>
                <a:blip r:embed="rId4"/>
                <a:stretch>
                  <a:fillRect l="-1961" b="-264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91B87411-81C2-D048-A4EF-F77448AB285A}"/>
                  </a:ext>
                </a:extLst>
              </p:cNvPr>
              <p:cNvSpPr/>
              <p:nvPr/>
            </p:nvSpPr>
            <p:spPr>
              <a:xfrm>
                <a:off x="3296291" y="4226899"/>
                <a:ext cx="4984698" cy="6612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2800" dirty="0"/>
                  <a:t>E</a:t>
                </a:r>
                <a:r>
                  <a:rPr lang="en-US" altLang="zh-TW" sz="2800" baseline="30000" dirty="0"/>
                  <a:t>(2)</a:t>
                </a:r>
                <a:r>
                  <a:rPr lang="en-US" altLang="zh-TW" sz="2800" baseline="-25000" dirty="0"/>
                  <a:t>k</a:t>
                </a:r>
                <a:r>
                  <a:rPr lang="en-US" altLang="zh-TW" sz="2800" dirty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</m:d>
                    <m:r>
                      <a:rPr lang="en-US" altLang="zh-TW" sz="2800" i="1" dirty="0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22</m:t>
                        </m:r>
                        <m:r>
                          <m:rPr>
                            <m:sty m:val="p"/>
                          </m:rP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m:rPr>
                            <m:sty m:val="p"/>
                          </m:rP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</m:d>
                  </m:oMath>
                </a14:m>
                <a:endParaRPr lang="en-US" altLang="zh-TW" sz="2800" dirty="0"/>
              </a:p>
            </p:txBody>
          </p:sp>
        </mc:Choice>
        <mc:Fallback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91B87411-81C2-D048-A4EF-F77448AB28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291" y="4226899"/>
                <a:ext cx="4984698" cy="661207"/>
              </a:xfrm>
              <a:prstGeom prst="rect">
                <a:avLst/>
              </a:prstGeom>
              <a:blipFill>
                <a:blip r:embed="rId5"/>
                <a:stretch>
                  <a:fillRect l="-2545" b="-264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圖形 11">
            <a:extLst>
              <a:ext uri="{FF2B5EF4-FFF2-40B4-BE49-F238E27FC236}">
                <a16:creationId xmlns:a16="http://schemas.microsoft.com/office/drawing/2014/main" id="{FB5D00AB-66AE-7549-A145-D132990B6A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16861" y="1488380"/>
            <a:ext cx="6009827" cy="1780689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EBB08C0E-A84D-B341-8F86-CB9127ECB3E3}"/>
              </a:ext>
            </a:extLst>
          </p:cNvPr>
          <p:cNvSpPr txBox="1"/>
          <p:nvPr/>
        </p:nvSpPr>
        <p:spPr>
          <a:xfrm>
            <a:off x="6106651" y="1021987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(Z1_split CRS)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063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副標題 1">
            <a:extLst>
              <a:ext uri="{FF2B5EF4-FFF2-40B4-BE49-F238E27FC236}">
                <a16:creationId xmlns:a16="http://schemas.microsoft.com/office/drawing/2014/main" id="{ECD67D10-FDC1-45F7-90A5-73E17534E182}"/>
              </a:ext>
            </a:extLst>
          </p:cNvPr>
          <p:cNvSpPr txBox="1">
            <a:spLocks/>
          </p:cNvSpPr>
          <p:nvPr/>
        </p:nvSpPr>
        <p:spPr>
          <a:xfrm>
            <a:off x="535173" y="689215"/>
            <a:ext cx="4164420" cy="29239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/>
              <a:t>Network DEA in Insurance Industry</a:t>
            </a:r>
            <a:endParaRPr lang="zh-TW" altLang="en-US" sz="1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7E4C3F6-C559-4F22-8B87-BF595645365D}"/>
              </a:ext>
            </a:extLst>
          </p:cNvPr>
          <p:cNvSpPr/>
          <p:nvPr/>
        </p:nvSpPr>
        <p:spPr>
          <a:xfrm>
            <a:off x="513907" y="529648"/>
            <a:ext cx="8626550" cy="925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3200" b="1" dirty="0">
                <a:latin typeface="+mn-ea"/>
              </a:rPr>
              <a:t>Revised network DEA model</a:t>
            </a:r>
            <a:endParaRPr lang="en-US" altLang="zh-TW" b="1" dirty="0">
              <a:latin typeface="+mn-ea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1A21341-F6CE-E34E-923B-F621295689CF}"/>
              </a:ext>
            </a:extLst>
          </p:cNvPr>
          <p:cNvSpPr txBox="1"/>
          <p:nvPr/>
        </p:nvSpPr>
        <p:spPr>
          <a:xfrm>
            <a:off x="6106651" y="102198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(CRS)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43FC13A-BBEF-A448-80FF-4B1058EDC686}"/>
              </a:ext>
            </a:extLst>
          </p:cNvPr>
          <p:cNvSpPr txBox="1"/>
          <p:nvPr/>
        </p:nvSpPr>
        <p:spPr>
          <a:xfrm>
            <a:off x="535173" y="1506786"/>
            <a:ext cx="934871" cy="1288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b="1" dirty="0"/>
              <a:t>2019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b="1" dirty="0"/>
              <a:t>壽險</a:t>
            </a:r>
            <a:endParaRPr kumimoji="1" lang="en-US" altLang="zh-TW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b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產險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A6BB122-C0B7-BF41-BD65-25222CBC2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467" y="-3981"/>
            <a:ext cx="9296422" cy="6825359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77BC45F7-91CA-1745-A179-9BA6F8F38DE7}"/>
              </a:ext>
            </a:extLst>
          </p:cNvPr>
          <p:cNvSpPr/>
          <p:nvPr/>
        </p:nvSpPr>
        <p:spPr>
          <a:xfrm>
            <a:off x="2081053" y="6240807"/>
            <a:ext cx="9258816" cy="60159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478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77CBF36-FF5B-4AD5-B51C-514F5D894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AD0CC2CA-B40A-1A43-9F06-2DAA449F46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987581"/>
              </p:ext>
            </p:extLst>
          </p:nvPr>
        </p:nvGraphicFramePr>
        <p:xfrm>
          <a:off x="2888218" y="2501710"/>
          <a:ext cx="6252030" cy="18545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4010">
                  <a:extLst>
                    <a:ext uri="{9D8B030D-6E8A-4147-A177-3AD203B41FA5}">
                      <a16:colId xmlns:a16="http://schemas.microsoft.com/office/drawing/2014/main" val="3891344711"/>
                    </a:ext>
                  </a:extLst>
                </a:gridCol>
                <a:gridCol w="2084010">
                  <a:extLst>
                    <a:ext uri="{9D8B030D-6E8A-4147-A177-3AD203B41FA5}">
                      <a16:colId xmlns:a16="http://schemas.microsoft.com/office/drawing/2014/main" val="191531837"/>
                    </a:ext>
                  </a:extLst>
                </a:gridCol>
                <a:gridCol w="2084010">
                  <a:extLst>
                    <a:ext uri="{9D8B030D-6E8A-4147-A177-3AD203B41FA5}">
                      <a16:colId xmlns:a16="http://schemas.microsoft.com/office/drawing/2014/main" val="3402159964"/>
                    </a:ext>
                  </a:extLst>
                </a:gridCol>
              </a:tblGrid>
              <a:tr h="61819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產險、壽險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Z1 no split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Z1 split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9123083"/>
                  </a:ext>
                </a:extLst>
              </a:tr>
              <a:tr h="61819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CRS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3949671"/>
                  </a:ext>
                </a:extLst>
              </a:tr>
              <a:tr h="61819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VRS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時間（</a:t>
                      </a:r>
                      <a:r>
                        <a:rPr lang="en-US" altLang="zh-TW" dirty="0"/>
                        <a:t>5 </a:t>
                      </a:r>
                      <a:r>
                        <a:rPr lang="zh-TW" altLang="en-US" dirty="0"/>
                        <a:t>年）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8011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397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副標題 1">
            <a:extLst>
              <a:ext uri="{FF2B5EF4-FFF2-40B4-BE49-F238E27FC236}">
                <a16:creationId xmlns:a16="http://schemas.microsoft.com/office/drawing/2014/main" id="{ECD67D10-FDC1-45F7-90A5-73E17534E182}"/>
              </a:ext>
            </a:extLst>
          </p:cNvPr>
          <p:cNvSpPr txBox="1">
            <a:spLocks/>
          </p:cNvSpPr>
          <p:nvPr/>
        </p:nvSpPr>
        <p:spPr>
          <a:xfrm>
            <a:off x="535173" y="689215"/>
            <a:ext cx="4164420" cy="29239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/>
              <a:t>Network DEA in Insurance Industry</a:t>
            </a:r>
            <a:endParaRPr lang="zh-TW" altLang="en-US" sz="1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7E4C3F6-C559-4F22-8B87-BF595645365D}"/>
              </a:ext>
            </a:extLst>
          </p:cNvPr>
          <p:cNvSpPr/>
          <p:nvPr/>
        </p:nvSpPr>
        <p:spPr>
          <a:xfrm>
            <a:off x="513907" y="529648"/>
            <a:ext cx="8626550" cy="925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3200" b="1" dirty="0">
                <a:latin typeface="+mn-ea"/>
              </a:rPr>
              <a:t>Revised network DEA model</a:t>
            </a:r>
            <a:endParaRPr lang="en-US" altLang="zh-TW" b="1" dirty="0">
              <a:latin typeface="+mn-ea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5052D87-86C0-A844-8534-0702F84ED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658" y="1454838"/>
            <a:ext cx="9523799" cy="499660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43FC13A-BBEF-A448-80FF-4B1058EDC686}"/>
              </a:ext>
            </a:extLst>
          </p:cNvPr>
          <p:cNvSpPr txBox="1"/>
          <p:nvPr/>
        </p:nvSpPr>
        <p:spPr>
          <a:xfrm>
            <a:off x="535173" y="1506786"/>
            <a:ext cx="934871" cy="1288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b="1" dirty="0"/>
              <a:t>2019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b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壽險</a:t>
            </a:r>
            <a:endParaRPr kumimoji="1" lang="en-US" altLang="zh-TW" b="1" dirty="0">
              <a:solidFill>
                <a:schemeClr val="tx1">
                  <a:lumMod val="25000"/>
                  <a:lumOff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b="1" dirty="0"/>
              <a:t>產險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41353BA-958A-BB4D-9167-C44E8CD778CA}"/>
              </a:ext>
            </a:extLst>
          </p:cNvPr>
          <p:cNvSpPr/>
          <p:nvPr/>
        </p:nvSpPr>
        <p:spPr>
          <a:xfrm>
            <a:off x="1886968" y="5836013"/>
            <a:ext cx="9547489" cy="64098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755AF42-E72A-2D42-BE35-C047FBBEF10C}"/>
              </a:ext>
            </a:extLst>
          </p:cNvPr>
          <p:cNvSpPr txBox="1"/>
          <p:nvPr/>
        </p:nvSpPr>
        <p:spPr>
          <a:xfrm>
            <a:off x="6106651" y="1021987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(Z1_split CRS)</a:t>
            </a:r>
            <a:endParaRPr kumimoji="1"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9994F29-F386-D846-9B85-1313B965B9C1}"/>
              </a:ext>
            </a:extLst>
          </p:cNvPr>
          <p:cNvSpPr/>
          <p:nvPr/>
        </p:nvSpPr>
        <p:spPr>
          <a:xfrm>
            <a:off x="4834759" y="3804744"/>
            <a:ext cx="956441" cy="55704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E8A1ABD-79E3-D947-9490-996212AF10B3}"/>
              </a:ext>
            </a:extLst>
          </p:cNvPr>
          <p:cNvSpPr/>
          <p:nvPr/>
        </p:nvSpPr>
        <p:spPr>
          <a:xfrm>
            <a:off x="9522370" y="3804744"/>
            <a:ext cx="956441" cy="55704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590B1AC-4575-5047-885E-7A2B12B754C7}"/>
              </a:ext>
            </a:extLst>
          </p:cNvPr>
          <p:cNvSpPr/>
          <p:nvPr/>
        </p:nvSpPr>
        <p:spPr>
          <a:xfrm>
            <a:off x="4834759" y="2330523"/>
            <a:ext cx="956441" cy="30757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2614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77CBF36-FF5B-4AD5-B51C-514F5D894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AD0CC2CA-B40A-1A43-9F06-2DAA449F46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075230"/>
              </p:ext>
            </p:extLst>
          </p:nvPr>
        </p:nvGraphicFramePr>
        <p:xfrm>
          <a:off x="2888218" y="2501710"/>
          <a:ext cx="6252030" cy="18545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4010">
                  <a:extLst>
                    <a:ext uri="{9D8B030D-6E8A-4147-A177-3AD203B41FA5}">
                      <a16:colId xmlns:a16="http://schemas.microsoft.com/office/drawing/2014/main" val="3891344711"/>
                    </a:ext>
                  </a:extLst>
                </a:gridCol>
                <a:gridCol w="2084010">
                  <a:extLst>
                    <a:ext uri="{9D8B030D-6E8A-4147-A177-3AD203B41FA5}">
                      <a16:colId xmlns:a16="http://schemas.microsoft.com/office/drawing/2014/main" val="191531837"/>
                    </a:ext>
                  </a:extLst>
                </a:gridCol>
                <a:gridCol w="2084010">
                  <a:extLst>
                    <a:ext uri="{9D8B030D-6E8A-4147-A177-3AD203B41FA5}">
                      <a16:colId xmlns:a16="http://schemas.microsoft.com/office/drawing/2014/main" val="3402159964"/>
                    </a:ext>
                  </a:extLst>
                </a:gridCol>
              </a:tblGrid>
              <a:tr h="61819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產險、壽險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Z1 no split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accent1"/>
                          </a:solidFill>
                        </a:rPr>
                        <a:t>Z1 split</a:t>
                      </a:r>
                      <a:endParaRPr lang="zh-TW" altLang="en-US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9123083"/>
                  </a:ext>
                </a:extLst>
              </a:tr>
              <a:tr h="61819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CRS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3949671"/>
                  </a:ext>
                </a:extLst>
              </a:tr>
              <a:tr h="618193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accent1"/>
                          </a:solidFill>
                        </a:rPr>
                        <a:t>VRS</a:t>
                      </a:r>
                      <a:endParaRPr lang="zh-TW" altLang="en-US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時間（</a:t>
                      </a:r>
                      <a:r>
                        <a:rPr lang="en-US" altLang="zh-TW" dirty="0"/>
                        <a:t>5 </a:t>
                      </a:r>
                      <a:r>
                        <a:rPr lang="zh-TW" altLang="en-US" dirty="0"/>
                        <a:t>年）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8011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211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副標題 1">
            <a:extLst>
              <a:ext uri="{FF2B5EF4-FFF2-40B4-BE49-F238E27FC236}">
                <a16:creationId xmlns:a16="http://schemas.microsoft.com/office/drawing/2014/main" id="{ECD67D10-FDC1-45F7-90A5-73E17534E182}"/>
              </a:ext>
            </a:extLst>
          </p:cNvPr>
          <p:cNvSpPr txBox="1">
            <a:spLocks/>
          </p:cNvSpPr>
          <p:nvPr/>
        </p:nvSpPr>
        <p:spPr>
          <a:xfrm>
            <a:off x="535173" y="689215"/>
            <a:ext cx="4164420" cy="29239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/>
              <a:t>Network DEA in Insurance Industry</a:t>
            </a:r>
            <a:endParaRPr lang="zh-TW" altLang="en-US" sz="1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7E4C3F6-C559-4F22-8B87-BF595645365D}"/>
              </a:ext>
            </a:extLst>
          </p:cNvPr>
          <p:cNvSpPr/>
          <p:nvPr/>
        </p:nvSpPr>
        <p:spPr>
          <a:xfrm>
            <a:off x="513907" y="529648"/>
            <a:ext cx="5804143" cy="925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3200" b="1" dirty="0">
                <a:latin typeface="+mn-ea"/>
              </a:rPr>
              <a:t>Revised network DEA model</a:t>
            </a:r>
            <a:endParaRPr lang="en-US" altLang="zh-TW" b="1" dirty="0">
              <a:latin typeface="+mn-ea"/>
            </a:endParaRP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E5B82B9F-D834-4FE0-8C41-5DD444BAC121}"/>
              </a:ext>
            </a:extLst>
          </p:cNvPr>
          <p:cNvCxnSpPr>
            <a:cxnSpLocks/>
          </p:cNvCxnSpPr>
          <p:nvPr/>
        </p:nvCxnSpPr>
        <p:spPr>
          <a:xfrm>
            <a:off x="1828202" y="3730923"/>
            <a:ext cx="8772458" cy="0"/>
          </a:xfrm>
          <a:prstGeom prst="line">
            <a:avLst/>
          </a:prstGeom>
          <a:ln w="19050" cmpd="thinThick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56DB0770-6964-4640-AC8F-B661CA1E42ED}"/>
              </a:ext>
            </a:extLst>
          </p:cNvPr>
          <p:cNvSpPr txBox="1"/>
          <p:nvPr/>
        </p:nvSpPr>
        <p:spPr>
          <a:xfrm>
            <a:off x="535173" y="1506786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Notations: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18325751-DD2B-456A-8954-8CA2E4C2BE8E}"/>
                  </a:ext>
                </a:extLst>
              </p:cNvPr>
              <p:cNvSpPr txBox="1"/>
              <p:nvPr/>
            </p:nvSpPr>
            <p:spPr>
              <a:xfrm>
                <a:off x="3188610" y="1869509"/>
                <a:ext cx="3417923" cy="1698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Premium income </a:t>
                </a:r>
              </a:p>
              <a:p>
                <a:pPr lvl="0">
                  <a:lnSpc>
                    <a:spcPct val="150000"/>
                  </a:lnSpc>
                </a:pPr>
                <a:r>
                  <a:rPr lang="en-US" altLang="zh-TW" sz="1600" dirty="0">
                    <a:solidFill>
                      <a:prstClr val="black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TW" sz="16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TW" sz="1600" b="0" i="1" baseline="-250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sz="1600" i="1" baseline="-250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1600" dirty="0">
                    <a:solidFill>
                      <a:prstClr val="black"/>
                    </a:solidFill>
                  </a:rPr>
                  <a:t>:</a:t>
                </a:r>
                <a:r>
                  <a:rPr lang="zh-TW" altLang="en-US" sz="1600" dirty="0">
                    <a:solidFill>
                      <a:prstClr val="black"/>
                    </a:solidFill>
                  </a:rPr>
                  <a:t> </a:t>
                </a:r>
                <a:r>
                  <a:rPr lang="en-US" altLang="zh-TW" sz="1600" dirty="0">
                    <a:solidFill>
                      <a:prstClr val="black"/>
                    </a:solidFill>
                  </a:rPr>
                  <a:t>Premiums ceded to reinsurers</a:t>
                </a:r>
                <a:endParaRPr lang="en-US" altLang="zh-TW" sz="1600" baseline="-25000" dirty="0">
                  <a:solidFill>
                    <a:prstClr val="black"/>
                  </a:solidFill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en-US" altLang="zh-TW" sz="1600" dirty="0">
                    <a:solidFill>
                      <a:prstClr val="black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TW" sz="16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TW" sz="1600" b="0" i="1" baseline="-250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sz="1600" i="1" baseline="-250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1600" dirty="0">
                    <a:solidFill>
                      <a:prstClr val="black"/>
                    </a:solidFill>
                  </a:rPr>
                  <a:t>:</a:t>
                </a:r>
                <a:r>
                  <a:rPr lang="zh-TW" altLang="en-US" sz="16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600" b="0" i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zh-TW" sz="1600" b="0" i="0" baseline="-250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sz="1600" b="0" i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16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TW" sz="1600" b="0" i="1" baseline="-250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zh-TW" sz="20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Reinsurance premiums</a:t>
                </a: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18325751-DD2B-456A-8954-8CA2E4C2B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610" y="1869509"/>
                <a:ext cx="3417923" cy="1698991"/>
              </a:xfrm>
              <a:prstGeom prst="rect">
                <a:avLst/>
              </a:prstGeom>
              <a:blipFill>
                <a:blip r:embed="rId2"/>
                <a:stretch>
                  <a:fillRect b="-57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857DFF66-A87E-4E60-8689-3D63AE957D4E}"/>
                  </a:ext>
                </a:extLst>
              </p:cNvPr>
              <p:cNvSpPr txBox="1"/>
              <p:nvPr/>
            </p:nvSpPr>
            <p:spPr>
              <a:xfrm>
                <a:off x="6660649" y="2119773"/>
                <a:ext cx="2635658" cy="960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Underwriting profit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Investment profit</a:t>
                </a:r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857DFF66-A87E-4E60-8689-3D63AE957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649" y="2119773"/>
                <a:ext cx="2635658" cy="960328"/>
              </a:xfrm>
              <a:prstGeom prst="rect">
                <a:avLst/>
              </a:prstGeom>
              <a:blipFill>
                <a:blip r:embed="rId3"/>
                <a:stretch>
                  <a:fillRect r="-1389" b="-108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CFF0F660-4875-41EB-BE71-9D9CA641E9C0}"/>
                  </a:ext>
                </a:extLst>
              </p:cNvPr>
              <p:cNvSpPr txBox="1"/>
              <p:nvPr/>
            </p:nvSpPr>
            <p:spPr>
              <a:xfrm>
                <a:off x="9308622" y="1906212"/>
                <a:ext cx="2286203" cy="1421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Direct insurance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Reinsurance </a:t>
                </a:r>
                <a:endParaRPr lang="zh-TW" altLang="en-US" sz="20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Profit generation</a:t>
                </a:r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CFF0F660-4875-41EB-BE71-9D9CA641E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8622" y="1906212"/>
                <a:ext cx="2286203" cy="1421992"/>
              </a:xfrm>
              <a:prstGeom prst="rect">
                <a:avLst/>
              </a:prstGeom>
              <a:blipFill>
                <a:blip r:embed="rId4"/>
                <a:stretch>
                  <a:fillRect r="-2667" b="-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D3A77BAB-0AB0-4BCD-B26A-FF7A11589992}"/>
                  </a:ext>
                </a:extLst>
              </p:cNvPr>
              <p:cNvSpPr txBox="1"/>
              <p:nvPr/>
            </p:nvSpPr>
            <p:spPr>
              <a:xfrm>
                <a:off x="565235" y="1871678"/>
                <a:ext cx="2592376" cy="1710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0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20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Insurance expenses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0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Operation expenses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TW" sz="1600" dirty="0"/>
                  <a:t>        </a:t>
                </a:r>
                <a14:m>
                  <m:oMath xmlns:m="http://schemas.openxmlformats.org/officeDocument/2006/math"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6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sz="1600" b="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1600" dirty="0"/>
                  <a:t>: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50% of </a:t>
                </a:r>
                <a14:m>
                  <m:oMath xmlns:m="http://schemas.openxmlformats.org/officeDocument/2006/math">
                    <m:r>
                      <a:rPr lang="en-US" altLang="zh-TW" sz="16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6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zh-TW" sz="1600" baseline="-250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TW" sz="1600" dirty="0"/>
                  <a:t>        </a:t>
                </a:r>
                <a14:m>
                  <m:oMath xmlns:m="http://schemas.openxmlformats.org/officeDocument/2006/math"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6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sz="1600" b="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1600" dirty="0"/>
                  <a:t>: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50% of </a:t>
                </a:r>
                <a14:m>
                  <m:oMath xmlns:m="http://schemas.openxmlformats.org/officeDocument/2006/math"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6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zh-TW" sz="1600" baseline="-25000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D3A77BAB-0AB0-4BCD-B26A-FF7A11589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35" y="1871678"/>
                <a:ext cx="2592376" cy="1710084"/>
              </a:xfrm>
              <a:prstGeom prst="rect">
                <a:avLst/>
              </a:prstGeom>
              <a:blipFill>
                <a:blip r:embed="rId5"/>
                <a:stretch>
                  <a:fillRect r="-1412" b="-35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群組 8">
            <a:extLst>
              <a:ext uri="{FF2B5EF4-FFF2-40B4-BE49-F238E27FC236}">
                <a16:creationId xmlns:a16="http://schemas.microsoft.com/office/drawing/2014/main" id="{D33EF393-831E-7640-BAD3-7504AB9A1A10}"/>
              </a:ext>
            </a:extLst>
          </p:cNvPr>
          <p:cNvGrpSpPr/>
          <p:nvPr/>
        </p:nvGrpSpPr>
        <p:grpSpPr>
          <a:xfrm>
            <a:off x="1987299" y="3918437"/>
            <a:ext cx="8218251" cy="2409915"/>
            <a:chOff x="1987299" y="7175356"/>
            <a:chExt cx="8218251" cy="2409915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7A3ABBB1-AE77-4F21-8E19-7368001823FA}"/>
                </a:ext>
              </a:extLst>
            </p:cNvPr>
            <p:cNvSpPr/>
            <p:nvPr/>
          </p:nvSpPr>
          <p:spPr>
            <a:xfrm>
              <a:off x="3098690" y="7175356"/>
              <a:ext cx="6008292" cy="24099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2564D0F-D651-41F3-9116-1B3DCB4A2FD3}"/>
                </a:ext>
              </a:extLst>
            </p:cNvPr>
            <p:cNvSpPr/>
            <p:nvPr/>
          </p:nvSpPr>
          <p:spPr>
            <a:xfrm>
              <a:off x="7065629" y="7411660"/>
              <a:ext cx="1424763" cy="194032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5F95CB9-3449-4A32-B388-B13FA1C92579}"/>
                </a:ext>
              </a:extLst>
            </p:cNvPr>
            <p:cNvSpPr/>
            <p:nvPr/>
          </p:nvSpPr>
          <p:spPr>
            <a:xfrm>
              <a:off x="3745552" y="7411660"/>
              <a:ext cx="1424763" cy="523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841DE3C9-51FE-4A6A-AD0F-6C2DCA0324D5}"/>
                    </a:ext>
                  </a:extLst>
                </p:cNvPr>
                <p:cNvSpPr/>
                <p:nvPr/>
              </p:nvSpPr>
              <p:spPr>
                <a:xfrm>
                  <a:off x="1987299" y="7473228"/>
                  <a:ext cx="57419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841DE3C9-51FE-4A6A-AD0F-6C2DCA0324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7299" y="7473228"/>
                  <a:ext cx="574195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110795F9-6674-46E5-BB77-C0D4EA8CB207}"/>
                    </a:ext>
                  </a:extLst>
                </p:cNvPr>
                <p:cNvSpPr/>
                <p:nvPr/>
              </p:nvSpPr>
              <p:spPr>
                <a:xfrm>
                  <a:off x="2661080" y="9055079"/>
                  <a:ext cx="519693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1600" b="0" i="1" baseline="-25000" dirty="0" smtClean="0">
                            <a:latin typeface="Cambria Math" panose="02040503050406030204" pitchFamily="18" charset="0"/>
                          </a:rPr>
                          <m:t>22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110795F9-6674-46E5-BB77-C0D4EA8CB2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1080" y="9055079"/>
                  <a:ext cx="519693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7F29D96A-AE9B-4934-80F4-D5CC6F360EBF}"/>
                    </a:ext>
                  </a:extLst>
                </p:cNvPr>
                <p:cNvSpPr/>
                <p:nvPr/>
              </p:nvSpPr>
              <p:spPr>
                <a:xfrm>
                  <a:off x="4142782" y="7373284"/>
                  <a:ext cx="6303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7F29D96A-AE9B-4934-80F4-D5CC6F360E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2782" y="7373284"/>
                  <a:ext cx="630301" cy="523220"/>
                </a:xfrm>
                <a:prstGeom prst="rect">
                  <a:avLst/>
                </a:prstGeom>
                <a:blipFill>
                  <a:blip r:embed="rId8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6F134345-FB13-43DD-99C3-19DC3677C45E}"/>
                    </a:ext>
                  </a:extLst>
                </p:cNvPr>
                <p:cNvSpPr/>
                <p:nvPr/>
              </p:nvSpPr>
              <p:spPr>
                <a:xfrm>
                  <a:off x="7462859" y="8076595"/>
                  <a:ext cx="6303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6F134345-FB13-43DD-99C3-19DC3677C4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2859" y="8076595"/>
                  <a:ext cx="630301" cy="523220"/>
                </a:xfrm>
                <a:prstGeom prst="rect">
                  <a:avLst/>
                </a:prstGeom>
                <a:blipFill>
                  <a:blip r:embed="rId9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7975C8CC-AE19-4DBA-A90F-8FF8F4DF33C7}"/>
                    </a:ext>
                  </a:extLst>
                </p:cNvPr>
                <p:cNvSpPr/>
                <p:nvPr/>
              </p:nvSpPr>
              <p:spPr>
                <a:xfrm>
                  <a:off x="5830431" y="7671295"/>
                  <a:ext cx="508473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16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7975C8CC-AE19-4DBA-A90F-8FF8F4DF33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0431" y="7671295"/>
                  <a:ext cx="508473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58329127-1B1A-4B6A-8120-CA77F5A96997}"/>
                    </a:ext>
                  </a:extLst>
                </p:cNvPr>
                <p:cNvSpPr/>
                <p:nvPr/>
              </p:nvSpPr>
              <p:spPr>
                <a:xfrm>
                  <a:off x="5780178" y="8827091"/>
                  <a:ext cx="55816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zh-TW" sz="24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58329127-1B1A-4B6A-8120-CA77F5A969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0178" y="8827091"/>
                  <a:ext cx="558166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540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20F02549-CEE6-4F63-B22E-D60027E8C38A}"/>
                    </a:ext>
                  </a:extLst>
                </p:cNvPr>
                <p:cNvSpPr/>
                <p:nvPr/>
              </p:nvSpPr>
              <p:spPr>
                <a:xfrm>
                  <a:off x="9644178" y="7473228"/>
                  <a:ext cx="56137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20F02549-CEE6-4F63-B22E-D60027E8C3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4178" y="7473228"/>
                  <a:ext cx="561372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B0CB3F09-A537-477A-897B-0AA7217FA89F}"/>
                    </a:ext>
                  </a:extLst>
                </p:cNvPr>
                <p:cNvSpPr/>
                <p:nvPr/>
              </p:nvSpPr>
              <p:spPr>
                <a:xfrm>
                  <a:off x="9644178" y="8827091"/>
                  <a:ext cx="56137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TW" sz="24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B0CB3F09-A537-477A-897B-0AA7217FA8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4178" y="8827091"/>
                  <a:ext cx="561372" cy="461665"/>
                </a:xfrm>
                <a:prstGeom prst="rect">
                  <a:avLst/>
                </a:prstGeom>
                <a:blipFill>
                  <a:blip r:embed="rId13"/>
                  <a:stretch>
                    <a:fillRect b="-540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99AFFBEF-AC3F-4329-8FED-AC39F123FC1B}"/>
                </a:ext>
              </a:extLst>
            </p:cNvPr>
            <p:cNvCxnSpPr>
              <a:cxnSpLocks/>
            </p:cNvCxnSpPr>
            <p:nvPr/>
          </p:nvCxnSpPr>
          <p:spPr>
            <a:xfrm>
              <a:off x="2561494" y="7704061"/>
              <a:ext cx="103039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9CD7E819-D6BC-4709-BDB1-B63322329244}"/>
                </a:ext>
              </a:extLst>
            </p:cNvPr>
            <p:cNvCxnSpPr>
              <a:cxnSpLocks/>
            </p:cNvCxnSpPr>
            <p:nvPr/>
          </p:nvCxnSpPr>
          <p:spPr>
            <a:xfrm>
              <a:off x="2561494" y="9107080"/>
              <a:ext cx="103039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8C043A92-16E9-45FD-AFA5-A4DCD9493018}"/>
                </a:ext>
              </a:extLst>
            </p:cNvPr>
            <p:cNvCxnSpPr>
              <a:cxnSpLocks/>
            </p:cNvCxnSpPr>
            <p:nvPr/>
          </p:nvCxnSpPr>
          <p:spPr>
            <a:xfrm>
              <a:off x="8591785" y="7704061"/>
              <a:ext cx="103039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>
              <a:extLst>
                <a:ext uri="{FF2B5EF4-FFF2-40B4-BE49-F238E27FC236}">
                  <a16:creationId xmlns:a16="http://schemas.microsoft.com/office/drawing/2014/main" id="{A2D842F8-CFD8-4184-AB9E-E723FE6AB9C8}"/>
                </a:ext>
              </a:extLst>
            </p:cNvPr>
            <p:cNvCxnSpPr>
              <a:cxnSpLocks/>
            </p:cNvCxnSpPr>
            <p:nvPr/>
          </p:nvCxnSpPr>
          <p:spPr>
            <a:xfrm>
              <a:off x="8591785" y="9107080"/>
              <a:ext cx="103039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>
              <a:extLst>
                <a:ext uri="{FF2B5EF4-FFF2-40B4-BE49-F238E27FC236}">
                  <a16:creationId xmlns:a16="http://schemas.microsoft.com/office/drawing/2014/main" id="{06375DDD-D5D3-4932-ACB2-B7DB626BEF5C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>
              <a:off x="4457934" y="7934881"/>
              <a:ext cx="6544" cy="858587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3C1FAA4E-FBB9-455A-A3FA-80C9CE168A69}"/>
                </a:ext>
              </a:extLst>
            </p:cNvPr>
            <p:cNvCxnSpPr>
              <a:cxnSpLocks/>
            </p:cNvCxnSpPr>
            <p:nvPr/>
          </p:nvCxnSpPr>
          <p:spPr>
            <a:xfrm>
              <a:off x="6318050" y="9107080"/>
              <a:ext cx="646187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92479CA8-CD95-447A-9C42-792E5336E147}"/>
                </a:ext>
              </a:extLst>
            </p:cNvPr>
            <p:cNvCxnSpPr>
              <a:cxnSpLocks/>
            </p:cNvCxnSpPr>
            <p:nvPr/>
          </p:nvCxnSpPr>
          <p:spPr>
            <a:xfrm>
              <a:off x="5170315" y="9107080"/>
              <a:ext cx="646187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DDAD37C-1374-42FF-BB52-3FDD32575C4E}"/>
                </a:ext>
              </a:extLst>
            </p:cNvPr>
            <p:cNvSpPr/>
            <p:nvPr/>
          </p:nvSpPr>
          <p:spPr>
            <a:xfrm>
              <a:off x="3745552" y="8831845"/>
              <a:ext cx="1424763" cy="523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3F510714-FF18-4EC0-8E7B-3F8356FD869C}"/>
                    </a:ext>
                  </a:extLst>
                </p:cNvPr>
                <p:cNvSpPr/>
                <p:nvPr/>
              </p:nvSpPr>
              <p:spPr>
                <a:xfrm>
                  <a:off x="4142782" y="8793469"/>
                  <a:ext cx="6303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sz="280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3F510714-FF18-4EC0-8E7B-3F8356FD86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2782" y="8793469"/>
                  <a:ext cx="630301" cy="523220"/>
                </a:xfrm>
                <a:prstGeom prst="rect">
                  <a:avLst/>
                </a:prstGeom>
                <a:blipFill>
                  <a:blip r:embed="rId14"/>
                  <a:stretch>
                    <a:fillRect b="-465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E7A4AE35-2E15-442C-A289-5B1C421DC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1494" y="7786594"/>
              <a:ext cx="1030392" cy="1320486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99BC27E7-E730-4F04-A486-16E0F52BB68C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 flipV="1">
              <a:off x="5170315" y="7673270"/>
              <a:ext cx="1793921" cy="1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EEF15EC3-2D59-4E42-A314-9E36F79302AF}"/>
                    </a:ext>
                  </a:extLst>
                </p:cNvPr>
                <p:cNvSpPr/>
                <p:nvPr/>
              </p:nvSpPr>
              <p:spPr>
                <a:xfrm>
                  <a:off x="1987299" y="8827091"/>
                  <a:ext cx="57419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24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EEF15EC3-2D59-4E42-A314-9E36F79302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7299" y="8827091"/>
                  <a:ext cx="574195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540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6732C602-9BC0-461E-9390-3C61A5360A98}"/>
                    </a:ext>
                  </a:extLst>
                </p:cNvPr>
                <p:cNvSpPr/>
                <p:nvPr/>
              </p:nvSpPr>
              <p:spPr>
                <a:xfrm>
                  <a:off x="2575195" y="8211036"/>
                  <a:ext cx="51969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1600" b="0" i="1" baseline="-25000" dirty="0" smtClean="0">
                            <a:latin typeface="Cambria Math" panose="02040503050406030204" pitchFamily="18" charset="0"/>
                          </a:rPr>
                          <m:t>21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6732C602-9BC0-461E-9390-3C61A5360A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5195" y="8211036"/>
                  <a:ext cx="519694" cy="33855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C9EB52CF-5351-4BBA-A5A8-5978F03D199C}"/>
                    </a:ext>
                  </a:extLst>
                </p:cNvPr>
                <p:cNvSpPr/>
                <p:nvPr/>
              </p:nvSpPr>
              <p:spPr>
                <a:xfrm>
                  <a:off x="4445356" y="8132808"/>
                  <a:ext cx="508473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1600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C9EB52CF-5351-4BBA-A5A8-5978F03D19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5356" y="8132808"/>
                  <a:ext cx="508473" cy="338554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6" name="圖形 55">
            <a:extLst>
              <a:ext uri="{FF2B5EF4-FFF2-40B4-BE49-F238E27FC236}">
                <a16:creationId xmlns:a16="http://schemas.microsoft.com/office/drawing/2014/main" id="{88FBCA3B-38E1-054C-AE8A-C6DA5DEE4C1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976059" y="3915346"/>
            <a:ext cx="8225525" cy="2437192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344DB83-33EB-E241-AC9F-F5C540E59271}"/>
              </a:ext>
            </a:extLst>
          </p:cNvPr>
          <p:cNvSpPr txBox="1"/>
          <p:nvPr/>
        </p:nvSpPr>
        <p:spPr>
          <a:xfrm>
            <a:off x="6106651" y="1021987"/>
            <a:ext cx="2976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(Z1_split VRS input-oriented)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2503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副標題 1">
            <a:extLst>
              <a:ext uri="{FF2B5EF4-FFF2-40B4-BE49-F238E27FC236}">
                <a16:creationId xmlns:a16="http://schemas.microsoft.com/office/drawing/2014/main" id="{ECD67D10-FDC1-45F7-90A5-73E17534E182}"/>
              </a:ext>
            </a:extLst>
          </p:cNvPr>
          <p:cNvSpPr txBox="1">
            <a:spLocks/>
          </p:cNvSpPr>
          <p:nvPr/>
        </p:nvSpPr>
        <p:spPr>
          <a:xfrm>
            <a:off x="535173" y="689215"/>
            <a:ext cx="4164420" cy="29239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/>
              <a:t>Network DEA in Insurance Industry</a:t>
            </a:r>
            <a:endParaRPr lang="zh-TW" altLang="en-US" sz="1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7E4C3F6-C559-4F22-8B87-BF595645365D}"/>
              </a:ext>
            </a:extLst>
          </p:cNvPr>
          <p:cNvSpPr/>
          <p:nvPr/>
        </p:nvSpPr>
        <p:spPr>
          <a:xfrm>
            <a:off x="513907" y="529648"/>
            <a:ext cx="8626550" cy="925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3200" b="1" dirty="0">
                <a:latin typeface="+mn-ea"/>
              </a:rPr>
              <a:t>Revised network DEA model</a:t>
            </a:r>
            <a:endParaRPr lang="en-US" altLang="zh-TW" b="1" dirty="0">
              <a:latin typeface="+mn-ea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BC0EC245-09D9-604A-A067-DC95E892B5C6}"/>
              </a:ext>
            </a:extLst>
          </p:cNvPr>
          <p:cNvGrpSpPr/>
          <p:nvPr/>
        </p:nvGrpSpPr>
        <p:grpSpPr>
          <a:xfrm>
            <a:off x="2070626" y="3483954"/>
            <a:ext cx="9814729" cy="3204545"/>
            <a:chOff x="3720000" y="3725291"/>
            <a:chExt cx="9814729" cy="320454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2D5D77C9-212A-3449-B0CD-EA8C07559A27}"/>
                    </a:ext>
                  </a:extLst>
                </p:cNvPr>
                <p:cNvSpPr/>
                <p:nvPr/>
              </p:nvSpPr>
              <p:spPr>
                <a:xfrm>
                  <a:off x="3720000" y="3725291"/>
                  <a:ext cx="3569760" cy="9407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400" i="1" dirty="0" smtClean="0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ax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zh-TW" sz="2400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sz="2400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altLang="zh-TW" sz="2400" baseline="-25000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TW" sz="2400" dirty="0"/>
                    <a:t>  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i="1" dirty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zh-TW" sz="2400" i="1" dirty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TW" altLang="en-US" sz="2400" dirty="0"/>
                    <a:t> </a:t>
                  </a:r>
                </a:p>
              </p:txBody>
            </p:sp>
          </mc:Choice>
          <mc:Fallback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2D5D77C9-212A-3449-B0CD-EA8C07559A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0000" y="3725291"/>
                  <a:ext cx="3569760" cy="940770"/>
                </a:xfrm>
                <a:prstGeom prst="rect">
                  <a:avLst/>
                </a:prstGeom>
                <a:blipFill>
                  <a:blip r:embed="rId2"/>
                  <a:stretch>
                    <a:fillRect l="-355"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0E49C144-0FCD-4544-AD07-109F3C023D20}"/>
                    </a:ext>
                  </a:extLst>
                </p:cNvPr>
                <p:cNvSpPr/>
                <p:nvPr/>
              </p:nvSpPr>
              <p:spPr>
                <a:xfrm>
                  <a:off x="4613243" y="4059245"/>
                  <a:ext cx="2531462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 xmlns="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0E49C144-0FCD-4544-AD07-109F3C023D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243" y="4059245"/>
                  <a:ext cx="2531462" cy="6463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5654B9CD-7BB6-B54A-A743-70565DF07EF0}"/>
                    </a:ext>
                  </a:extLst>
                </p:cNvPr>
                <p:cNvSpPr/>
                <p:nvPr/>
              </p:nvSpPr>
              <p:spPr>
                <a:xfrm>
                  <a:off x="4585587" y="4483218"/>
                  <a:ext cx="7051033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b="0" i="0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b="0" i="0" dirty="0" smtClean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zh-TW" sz="2400" b="0" i="1" baseline="-25000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altLang="zh-TW" sz="2400" b="0" i="0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</m:d>
                        <m:r>
                          <a:rPr lang="zh-TW" altLang="en-US" sz="2400" i="1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5654B9CD-7BB6-B54A-A743-70565DF07E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587" y="4483218"/>
                  <a:ext cx="7051033" cy="646331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6DE49F81-5A65-B644-9817-E0EE9BC3AFA8}"/>
                    </a:ext>
                  </a:extLst>
                </p:cNvPr>
                <p:cNvSpPr/>
                <p:nvPr/>
              </p:nvSpPr>
              <p:spPr>
                <a:xfrm>
                  <a:off x="4592284" y="4940929"/>
                  <a:ext cx="7833747" cy="6561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 smtClean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b="0" i="0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TW" sz="2400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400" i="0" dirty="0"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zh-TW" sz="2400" i="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TW" sz="2400" i="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e>
                        </m:d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</m:d>
                        <m:r>
                          <a:rPr lang="zh-TW" altLang="en-US" sz="2400" i="1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6DE49F81-5A65-B644-9817-E0EE9BC3AF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284" y="4940929"/>
                  <a:ext cx="7833747" cy="656142"/>
                </a:xfrm>
                <a:prstGeom prst="rect">
                  <a:avLst/>
                </a:prstGeom>
                <a:blipFill>
                  <a:blip r:embed="rId5"/>
                  <a:stretch>
                    <a:fillRect b="-576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345A7031-0165-7543-A21B-8B83CB1F14DA}"/>
                    </a:ext>
                  </a:extLst>
                </p:cNvPr>
                <p:cNvSpPr/>
                <p:nvPr/>
              </p:nvSpPr>
              <p:spPr>
                <a:xfrm>
                  <a:off x="4613304" y="5406720"/>
                  <a:ext cx="7131696" cy="6572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400" i="1" dirty="0" smtClean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400" dirty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40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40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TW" sz="2400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400" dirty="0"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zh-TW" sz="240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TW" sz="240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e>
                        </m:d>
                        <m:r>
                          <a:rPr lang="zh-TW" altLang="en-US" sz="2400" i="1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345A7031-0165-7543-A21B-8B83CB1F14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304" y="5406720"/>
                  <a:ext cx="7131696" cy="657296"/>
                </a:xfrm>
                <a:prstGeom prst="rect">
                  <a:avLst/>
                </a:prstGeom>
                <a:blipFill>
                  <a:blip r:embed="rId6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D58A926F-8389-844C-9B17-755573919A23}"/>
                    </a:ext>
                  </a:extLst>
                </p:cNvPr>
                <p:cNvSpPr/>
                <p:nvPr/>
              </p:nvSpPr>
              <p:spPr>
                <a:xfrm>
                  <a:off x="4602733" y="5873451"/>
                  <a:ext cx="8931996" cy="6572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b="0" i="0" dirty="0" smtClean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zh-TW" sz="2400" b="0" i="0" baseline="-25000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400" dirty="0"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zh-TW" sz="240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TW" sz="240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1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400" dirty="0"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zh-TW" sz="240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TW" sz="2400" b="0" i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  <m:r>
                          <a:rPr lang="zh-TW" altLang="en-US" sz="2400" i="1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D58A926F-8389-844C-9B17-755573919A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2733" y="5873451"/>
                  <a:ext cx="8931996" cy="657296"/>
                </a:xfrm>
                <a:prstGeom prst="rect">
                  <a:avLst/>
                </a:prstGeom>
                <a:blipFill>
                  <a:blip r:embed="rId7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D3D893E9-7E09-CC44-8C08-82D5CFC1841E}"/>
                    </a:ext>
                  </a:extLst>
                </p:cNvPr>
                <p:cNvSpPr/>
                <p:nvPr/>
              </p:nvSpPr>
              <p:spPr>
                <a:xfrm>
                  <a:off x="4613243" y="6283505"/>
                  <a:ext cx="3193054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sz="2400" i="1" dirty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D3D893E9-7E09-CC44-8C08-82D5CFC184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243" y="6283505"/>
                  <a:ext cx="3193054" cy="6463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2F3E47DA-8B15-0B47-BF24-BB6FED88B958}"/>
              </a:ext>
            </a:extLst>
          </p:cNvPr>
          <p:cNvCxnSpPr>
            <a:cxnSpLocks/>
          </p:cNvCxnSpPr>
          <p:nvPr/>
        </p:nvCxnSpPr>
        <p:spPr>
          <a:xfrm>
            <a:off x="1828202" y="3405102"/>
            <a:ext cx="8772458" cy="0"/>
          </a:xfrm>
          <a:prstGeom prst="line">
            <a:avLst/>
          </a:prstGeom>
          <a:ln w="12700" cmpd="thinThick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A19C53AA-EEDF-D847-B678-FC29DED150E4}"/>
                  </a:ext>
                </a:extLst>
              </p:cNvPr>
              <p:cNvSpPr/>
              <p:nvPr/>
            </p:nvSpPr>
            <p:spPr>
              <a:xfrm>
                <a:off x="-31465" y="4429878"/>
                <a:ext cx="2643672" cy="8791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i="1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TW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i="1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TW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i="1" dirty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zh-TW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i="1" dirty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zh-TW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i="1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i="1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i="1" dirty="0">
                    <a:latin typeface="Cambria Math" panose="02040503050406030204" pitchFamily="18" charset="0"/>
                  </a:rPr>
                  <a:t> </a:t>
                </a:r>
                <a:r>
                  <a:rPr lang="zh-TW" altLang="en-US" dirty="0">
                    <a:latin typeface="Cambria Math" panose="02040503050406030204" pitchFamily="18" charset="0"/>
                  </a:rPr>
                  <a:t>的權重</a:t>
                </a:r>
                <a:endParaRPr lang="en-US" altLang="zh-TW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A19C53AA-EEDF-D847-B678-FC29DED150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465" y="4429878"/>
                <a:ext cx="2643672" cy="879151"/>
              </a:xfrm>
              <a:prstGeom prst="rect">
                <a:avLst/>
              </a:prstGeom>
              <a:blipFill>
                <a:blip r:embed="rId9"/>
                <a:stretch>
                  <a:fillRect r="-1435" b="-84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圖形 16">
            <a:extLst>
              <a:ext uri="{FF2B5EF4-FFF2-40B4-BE49-F238E27FC236}">
                <a16:creationId xmlns:a16="http://schemas.microsoft.com/office/drawing/2014/main" id="{9B77509F-7BC6-6148-8A31-80BA748EDC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16861" y="1488380"/>
            <a:ext cx="6009827" cy="1780689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6C7A1D4D-217D-7044-A589-962101D3750C}"/>
              </a:ext>
            </a:extLst>
          </p:cNvPr>
          <p:cNvSpPr txBox="1"/>
          <p:nvPr/>
        </p:nvSpPr>
        <p:spPr>
          <a:xfrm>
            <a:off x="6106651" y="1021987"/>
            <a:ext cx="2976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(Z1_split VRS input-oriented)</a:t>
            </a:r>
            <a:endParaRPr kumimoji="1"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9CFF1B3B-C210-244D-AEBC-B5A74CE9194B}"/>
                  </a:ext>
                </a:extLst>
              </p:cNvPr>
              <p:cNvSpPr/>
              <p:nvPr/>
            </p:nvSpPr>
            <p:spPr>
              <a:xfrm>
                <a:off x="231491" y="5344336"/>
                <a:ext cx="2117759" cy="9232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TW" i="0" dirty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zh-TW" b="0" i="0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TW" b="0" i="0" dirty="0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TW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TW" i="0" dirty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zh-TW" b="0" i="0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i="0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i="0" dirty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altLang="zh-TW" b="0" i="0" baseline="-25000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TW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zh-TW" dirty="0">
                    <a:latin typeface="Cambria Math" panose="02040503050406030204" pitchFamily="18" charset="0"/>
                  </a:rPr>
                  <a:t>Multiplier variables</a:t>
                </a:r>
              </a:p>
            </p:txBody>
          </p:sp>
        </mc:Choice>
        <mc:Fallback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9CFF1B3B-C210-244D-AEBC-B5A74CE919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91" y="5344336"/>
                <a:ext cx="2117759" cy="923266"/>
              </a:xfrm>
              <a:prstGeom prst="rect">
                <a:avLst/>
              </a:prstGeom>
              <a:blipFill>
                <a:blip r:embed="rId12"/>
                <a:stretch>
                  <a:fillRect l="-2395" r="-2395" b="-54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897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副標題 1">
            <a:extLst>
              <a:ext uri="{FF2B5EF4-FFF2-40B4-BE49-F238E27FC236}">
                <a16:creationId xmlns:a16="http://schemas.microsoft.com/office/drawing/2014/main" id="{ECD67D10-FDC1-45F7-90A5-73E17534E182}"/>
              </a:ext>
            </a:extLst>
          </p:cNvPr>
          <p:cNvSpPr txBox="1">
            <a:spLocks/>
          </p:cNvSpPr>
          <p:nvPr/>
        </p:nvSpPr>
        <p:spPr>
          <a:xfrm>
            <a:off x="535173" y="689215"/>
            <a:ext cx="4164420" cy="29239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/>
              <a:t>Network DEA in Insurance Industry</a:t>
            </a:r>
            <a:endParaRPr lang="zh-TW" altLang="en-US" sz="1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7E4C3F6-C559-4F22-8B87-BF595645365D}"/>
              </a:ext>
            </a:extLst>
          </p:cNvPr>
          <p:cNvSpPr/>
          <p:nvPr/>
        </p:nvSpPr>
        <p:spPr>
          <a:xfrm>
            <a:off x="513907" y="529648"/>
            <a:ext cx="8626550" cy="925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3200" b="1" dirty="0">
                <a:latin typeface="+mn-ea"/>
              </a:rPr>
              <a:t>Revised network DEA model</a:t>
            </a:r>
            <a:endParaRPr lang="en-US" altLang="zh-TW" b="1" dirty="0">
              <a:latin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654B9CD-7BB6-B54A-A743-70565DF07EF0}"/>
                  </a:ext>
                </a:extLst>
              </p:cNvPr>
              <p:cNvSpPr/>
              <p:nvPr/>
            </p:nvSpPr>
            <p:spPr>
              <a:xfrm>
                <a:off x="2718581" y="4950598"/>
                <a:ext cx="7872155" cy="669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2800" dirty="0"/>
                  <a:t>E</a:t>
                </a:r>
                <a:r>
                  <a:rPr lang="en-US" altLang="zh-TW" sz="2800" baseline="30000" dirty="0" err="1"/>
                  <a:t>I</a:t>
                </a:r>
                <a:r>
                  <a:rPr lang="en-US" altLang="zh-TW" sz="2800" baseline="-25000" dirty="0" err="1"/>
                  <a:t>k</a:t>
                </a:r>
                <a:r>
                  <a:rPr lang="en-US" altLang="zh-TW" sz="2800" dirty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m:rPr>
                            <m:sty m:val="p"/>
                          </m:rP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800" dirty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800" dirty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en-US" altLang="zh-TW" sz="2800" i="1" dirty="0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</m:d>
                  </m:oMath>
                </a14:m>
                <a:endParaRPr lang="en-US" altLang="zh-TW" sz="2800" dirty="0"/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654B9CD-7BB6-B54A-A743-70565DF07E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581" y="4950598"/>
                <a:ext cx="7872155" cy="669479"/>
              </a:xfrm>
              <a:prstGeom prst="rect">
                <a:avLst/>
              </a:prstGeom>
              <a:blipFill>
                <a:blip r:embed="rId2"/>
                <a:stretch>
                  <a:fillRect l="-1613" b="-259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2F3E47DA-8B15-0B47-BF24-BB6FED88B958}"/>
              </a:ext>
            </a:extLst>
          </p:cNvPr>
          <p:cNvCxnSpPr>
            <a:cxnSpLocks/>
          </p:cNvCxnSpPr>
          <p:nvPr/>
        </p:nvCxnSpPr>
        <p:spPr>
          <a:xfrm>
            <a:off x="1828202" y="3405102"/>
            <a:ext cx="8772458" cy="0"/>
          </a:xfrm>
          <a:prstGeom prst="line">
            <a:avLst/>
          </a:prstGeom>
          <a:ln w="12700" cmpd="thinThick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F01AE9FD-7AAA-E54D-A254-855CE3529972}"/>
                  </a:ext>
                </a:extLst>
              </p:cNvPr>
              <p:cNvSpPr/>
              <p:nvPr/>
            </p:nvSpPr>
            <p:spPr>
              <a:xfrm>
                <a:off x="1741119" y="5511610"/>
                <a:ext cx="9747027" cy="670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2800" dirty="0"/>
                  <a:t>E</a:t>
                </a:r>
                <a:r>
                  <a:rPr lang="en-US" altLang="zh-TW" sz="2800" baseline="30000" dirty="0"/>
                  <a:t>(3)</a:t>
                </a:r>
                <a:r>
                  <a:rPr lang="en-US" altLang="zh-TW" sz="2800" baseline="-25000" dirty="0"/>
                  <a:t>k </a:t>
                </a:r>
                <a:r>
                  <a:rPr lang="en-US" altLang="zh-TW" sz="2800" dirty="0"/>
                  <a:t>= </a:t>
                </a:r>
                <a:r>
                  <a:rPr lang="en-US" altLang="zh-TW" sz="2800" dirty="0" err="1"/>
                  <a:t>E</a:t>
                </a:r>
                <a:r>
                  <a:rPr lang="en-US" altLang="zh-TW" sz="2800" baseline="30000" dirty="0" err="1"/>
                  <a:t>II</a:t>
                </a:r>
                <a:r>
                  <a:rPr lang="en-US" altLang="zh-TW" sz="2800" baseline="-25000" dirty="0" err="1"/>
                  <a:t>k</a:t>
                </a:r>
                <a:r>
                  <a:rPr lang="en-US" altLang="zh-TW" sz="2800" dirty="0"/>
                  <a:t>=</a:t>
                </a:r>
                <a14:m>
                  <m:oMath xmlns:m="http://schemas.openxmlformats.org/officeDocument/2006/math">
                    <m:r>
                      <a:rPr lang="en-US" altLang="zh-TW" sz="2800" i="1" dirty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m:rPr>
                        <m:sty m:val="p"/>
                      </m:rPr>
                      <a:rPr lang="en-US" altLang="zh-TW" sz="2800" i="1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sz="2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sty m:val="p"/>
                      </m:rPr>
                      <a:rPr lang="en-US" altLang="zh-TW" sz="2800" i="1" baseline="-25000" dirty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altLang="zh-TW" sz="2800" i="1" dirty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m:rPr>
                        <m:sty m:val="p"/>
                      </m:rPr>
                      <a:rPr lang="en-US" altLang="zh-TW" sz="2800" i="1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sz="2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altLang="zh-TW" sz="2800" i="1" baseline="-25000" dirty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altLang="zh-TW" sz="2800" dirty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zh-TW" sz="28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TW" sz="2800" b="0" i="0" dirty="0" smtClean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US" altLang="zh-TW" sz="2800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TW" sz="280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TW" sz="2800" i="1" dirty="0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m:rPr>
                            <m:sty m:val="p"/>
                          </m:rP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800" dirty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800" dirty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endParaRPr lang="en-US" altLang="zh-TW" sz="2800" dirty="0"/>
              </a:p>
            </p:txBody>
          </p:sp>
        </mc:Choice>
        <mc:Fallback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F01AE9FD-7AAA-E54D-A254-855CE3529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119" y="5511610"/>
                <a:ext cx="9747027" cy="670505"/>
              </a:xfrm>
              <a:prstGeom prst="rect">
                <a:avLst/>
              </a:prstGeom>
              <a:blipFill>
                <a:blip r:embed="rId3"/>
                <a:stretch>
                  <a:fillRect l="-1302" b="-259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A5B8D19B-8792-0E47-8898-84F79A730B64}"/>
                  </a:ext>
                </a:extLst>
              </p:cNvPr>
              <p:cNvSpPr/>
              <p:nvPr/>
            </p:nvSpPr>
            <p:spPr>
              <a:xfrm>
                <a:off x="2718581" y="3688880"/>
                <a:ext cx="7493654" cy="6742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2800" dirty="0"/>
                  <a:t>E</a:t>
                </a:r>
                <a:r>
                  <a:rPr lang="en-US" altLang="zh-TW" sz="2800" baseline="30000" dirty="0"/>
                  <a:t>(1)</a:t>
                </a:r>
                <a:r>
                  <a:rPr lang="en-US" altLang="zh-TW" sz="2800" baseline="-25000" dirty="0"/>
                  <a:t>k</a:t>
                </a:r>
                <a:r>
                  <a:rPr lang="en-US" altLang="zh-TW" sz="2800" dirty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m:rPr>
                            <m:sty m:val="p"/>
                          </m:rP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m:rPr>
                            <m:sty m:val="p"/>
                          </m:rP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800" dirty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en-US" altLang="zh-TW" sz="2800" i="1" dirty="0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21</m:t>
                        </m:r>
                        <m:r>
                          <m:rPr>
                            <m:sty m:val="p"/>
                          </m:rP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</m:d>
                  </m:oMath>
                </a14:m>
                <a:endParaRPr lang="en-US" altLang="zh-TW" sz="2800" dirty="0"/>
              </a:p>
            </p:txBody>
          </p:sp>
        </mc:Choice>
        <mc:Fallback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A5B8D19B-8792-0E47-8898-84F79A730B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581" y="3688880"/>
                <a:ext cx="7493654" cy="674224"/>
              </a:xfrm>
              <a:prstGeom prst="rect">
                <a:avLst/>
              </a:prstGeom>
              <a:blipFill>
                <a:blip r:embed="rId4"/>
                <a:stretch>
                  <a:fillRect l="-1692" b="-240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91B87411-81C2-D048-A4EF-F77448AB285A}"/>
                  </a:ext>
                </a:extLst>
              </p:cNvPr>
              <p:cNvSpPr/>
              <p:nvPr/>
            </p:nvSpPr>
            <p:spPr>
              <a:xfrm>
                <a:off x="2718581" y="4226899"/>
                <a:ext cx="7017883" cy="669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2800" dirty="0"/>
                  <a:t>E</a:t>
                </a:r>
                <a:r>
                  <a:rPr lang="en-US" altLang="zh-TW" sz="2800" baseline="30000" dirty="0"/>
                  <a:t>(2)</a:t>
                </a:r>
                <a:r>
                  <a:rPr lang="en-US" altLang="zh-TW" sz="2800" baseline="-25000" dirty="0"/>
                  <a:t>k</a:t>
                </a:r>
                <a:r>
                  <a:rPr lang="en-US" altLang="zh-TW" sz="2800" dirty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800" dirty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en-US" altLang="zh-TW" sz="2800" i="1" dirty="0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22</m:t>
                        </m:r>
                        <m:r>
                          <m:rPr>
                            <m:sty m:val="p"/>
                          </m:rP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m:rPr>
                            <m:sty m:val="p"/>
                          </m:rP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800" dirty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endParaRPr lang="en-US" altLang="zh-TW" sz="2800" dirty="0"/>
              </a:p>
            </p:txBody>
          </p:sp>
        </mc:Choice>
        <mc:Fallback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91B87411-81C2-D048-A4EF-F77448AB28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581" y="4226899"/>
                <a:ext cx="7017883" cy="669479"/>
              </a:xfrm>
              <a:prstGeom prst="rect">
                <a:avLst/>
              </a:prstGeom>
              <a:blipFill>
                <a:blip r:embed="rId5"/>
                <a:stretch>
                  <a:fillRect l="-1808" b="-259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圖形 11">
            <a:extLst>
              <a:ext uri="{FF2B5EF4-FFF2-40B4-BE49-F238E27FC236}">
                <a16:creationId xmlns:a16="http://schemas.microsoft.com/office/drawing/2014/main" id="{FB5D00AB-66AE-7549-A145-D132990B6A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16861" y="1488380"/>
            <a:ext cx="6009827" cy="1780689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D2D113BB-E69D-6342-B601-3C0BF622CD32}"/>
              </a:ext>
            </a:extLst>
          </p:cNvPr>
          <p:cNvSpPr txBox="1"/>
          <p:nvPr/>
        </p:nvSpPr>
        <p:spPr>
          <a:xfrm>
            <a:off x="6106651" y="1021987"/>
            <a:ext cx="2976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(Z1_split VRS input-oriented)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689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副標題 1">
            <a:extLst>
              <a:ext uri="{FF2B5EF4-FFF2-40B4-BE49-F238E27FC236}">
                <a16:creationId xmlns:a16="http://schemas.microsoft.com/office/drawing/2014/main" id="{ECD67D10-FDC1-45F7-90A5-73E17534E182}"/>
              </a:ext>
            </a:extLst>
          </p:cNvPr>
          <p:cNvSpPr txBox="1">
            <a:spLocks/>
          </p:cNvSpPr>
          <p:nvPr/>
        </p:nvSpPr>
        <p:spPr>
          <a:xfrm>
            <a:off x="535173" y="689215"/>
            <a:ext cx="4164420" cy="29239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/>
              <a:t>Network DEA in Insurance Industry</a:t>
            </a:r>
            <a:endParaRPr lang="zh-TW" altLang="en-US" sz="1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7E4C3F6-C559-4F22-8B87-BF595645365D}"/>
              </a:ext>
            </a:extLst>
          </p:cNvPr>
          <p:cNvSpPr/>
          <p:nvPr/>
        </p:nvSpPr>
        <p:spPr>
          <a:xfrm>
            <a:off x="513907" y="529648"/>
            <a:ext cx="8626550" cy="925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3200" b="1" dirty="0">
                <a:latin typeface="+mn-ea"/>
              </a:rPr>
              <a:t>Revised network DEA model</a:t>
            </a:r>
            <a:endParaRPr lang="en-US" altLang="zh-TW" b="1" dirty="0">
              <a:latin typeface="+mn-ea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1A21341-F6CE-E34E-923B-F621295689CF}"/>
              </a:ext>
            </a:extLst>
          </p:cNvPr>
          <p:cNvSpPr txBox="1"/>
          <p:nvPr/>
        </p:nvSpPr>
        <p:spPr>
          <a:xfrm>
            <a:off x="6106651" y="102198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(CRS)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3D524DB-EEC0-BE48-AF85-E38D229A5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467" y="21020"/>
            <a:ext cx="9296422" cy="680358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43FC13A-BBEF-A448-80FF-4B1058EDC686}"/>
              </a:ext>
            </a:extLst>
          </p:cNvPr>
          <p:cNvSpPr txBox="1"/>
          <p:nvPr/>
        </p:nvSpPr>
        <p:spPr>
          <a:xfrm>
            <a:off x="535173" y="1506786"/>
            <a:ext cx="934871" cy="1288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b="1" dirty="0"/>
              <a:t>2019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b="1" dirty="0"/>
              <a:t>壽險</a:t>
            </a:r>
            <a:endParaRPr kumimoji="1" lang="en-US" altLang="zh-TW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b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產險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7BC45F7-91CA-1745-A179-9BA6F8F38DE7}"/>
              </a:ext>
            </a:extLst>
          </p:cNvPr>
          <p:cNvSpPr/>
          <p:nvPr/>
        </p:nvSpPr>
        <p:spPr>
          <a:xfrm>
            <a:off x="2102073" y="6251317"/>
            <a:ext cx="9258816" cy="60159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82E246D-F74E-B846-83DE-F20CD7EEFD49}"/>
              </a:ext>
            </a:extLst>
          </p:cNvPr>
          <p:cNvSpPr/>
          <p:nvPr/>
        </p:nvSpPr>
        <p:spPr>
          <a:xfrm>
            <a:off x="5318234" y="2186152"/>
            <a:ext cx="872358" cy="26275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5983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副標題 1">
            <a:extLst>
              <a:ext uri="{FF2B5EF4-FFF2-40B4-BE49-F238E27FC236}">
                <a16:creationId xmlns:a16="http://schemas.microsoft.com/office/drawing/2014/main" id="{ECD67D10-FDC1-45F7-90A5-73E17534E182}"/>
              </a:ext>
            </a:extLst>
          </p:cNvPr>
          <p:cNvSpPr txBox="1">
            <a:spLocks/>
          </p:cNvSpPr>
          <p:nvPr/>
        </p:nvSpPr>
        <p:spPr>
          <a:xfrm>
            <a:off x="535173" y="689215"/>
            <a:ext cx="4164420" cy="29239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/>
              <a:t>Network DEA in Insurance Industry</a:t>
            </a:r>
            <a:endParaRPr lang="zh-TW" altLang="en-US" sz="1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7E4C3F6-C559-4F22-8B87-BF595645365D}"/>
              </a:ext>
            </a:extLst>
          </p:cNvPr>
          <p:cNvSpPr/>
          <p:nvPr/>
        </p:nvSpPr>
        <p:spPr>
          <a:xfrm>
            <a:off x="513907" y="529648"/>
            <a:ext cx="8626550" cy="925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3200" b="1" dirty="0">
                <a:latin typeface="+mn-ea"/>
              </a:rPr>
              <a:t>Revised network DEA model</a:t>
            </a:r>
            <a:endParaRPr lang="en-US" altLang="zh-TW" b="1" dirty="0">
              <a:latin typeface="+mn-ea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1D30034-7482-9C4F-99DB-442117DD5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658" y="1473051"/>
            <a:ext cx="9523799" cy="498119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43FC13A-BBEF-A448-80FF-4B1058EDC686}"/>
              </a:ext>
            </a:extLst>
          </p:cNvPr>
          <p:cNvSpPr txBox="1"/>
          <p:nvPr/>
        </p:nvSpPr>
        <p:spPr>
          <a:xfrm>
            <a:off x="535173" y="1506786"/>
            <a:ext cx="934871" cy="1288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b="1" dirty="0"/>
              <a:t>2019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b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壽險</a:t>
            </a:r>
            <a:endParaRPr kumimoji="1" lang="en-US" altLang="zh-TW" b="1" dirty="0">
              <a:solidFill>
                <a:schemeClr val="tx1">
                  <a:lumMod val="25000"/>
                  <a:lumOff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b="1" dirty="0"/>
              <a:t>產險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41353BA-958A-BB4D-9167-C44E8CD778CA}"/>
              </a:ext>
            </a:extLst>
          </p:cNvPr>
          <p:cNvSpPr/>
          <p:nvPr/>
        </p:nvSpPr>
        <p:spPr>
          <a:xfrm>
            <a:off x="1886968" y="5836013"/>
            <a:ext cx="9547489" cy="64098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1DC7B86-8B0C-E94D-A9BA-917AFEBD4489}"/>
              </a:ext>
            </a:extLst>
          </p:cNvPr>
          <p:cNvSpPr txBox="1"/>
          <p:nvPr/>
        </p:nvSpPr>
        <p:spPr>
          <a:xfrm>
            <a:off x="6106651" y="1021987"/>
            <a:ext cx="2976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(Z1_split VRS input-oriented)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673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副標題 1">
            <a:extLst>
              <a:ext uri="{FF2B5EF4-FFF2-40B4-BE49-F238E27FC236}">
                <a16:creationId xmlns:a16="http://schemas.microsoft.com/office/drawing/2014/main" id="{ECD67D10-FDC1-45F7-90A5-73E17534E182}"/>
              </a:ext>
            </a:extLst>
          </p:cNvPr>
          <p:cNvSpPr txBox="1">
            <a:spLocks/>
          </p:cNvSpPr>
          <p:nvPr/>
        </p:nvSpPr>
        <p:spPr>
          <a:xfrm>
            <a:off x="535173" y="689215"/>
            <a:ext cx="4164420" cy="29239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/>
              <a:t>Network DEA in Insurance Industry</a:t>
            </a:r>
            <a:endParaRPr lang="zh-TW" altLang="en-US" sz="18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3F6CAF0-8B02-476C-BD79-2E9DA0E33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131" y="958479"/>
            <a:ext cx="9998020" cy="552038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ED98F81-FCEB-45EE-B6FE-52F81129BACD}"/>
              </a:ext>
            </a:extLst>
          </p:cNvPr>
          <p:cNvSpPr/>
          <p:nvPr/>
        </p:nvSpPr>
        <p:spPr>
          <a:xfrm>
            <a:off x="4876800" y="3336613"/>
            <a:ext cx="1109330" cy="319775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152B1D8-3CE1-4A34-919B-CF33A76F345D}"/>
              </a:ext>
            </a:extLst>
          </p:cNvPr>
          <p:cNvSpPr/>
          <p:nvPr/>
        </p:nvSpPr>
        <p:spPr>
          <a:xfrm>
            <a:off x="4876800" y="4747848"/>
            <a:ext cx="1109330" cy="319775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8DD6DE1-20E8-4722-9789-6A05D5634BE2}"/>
              </a:ext>
            </a:extLst>
          </p:cNvPr>
          <p:cNvSpPr/>
          <p:nvPr/>
        </p:nvSpPr>
        <p:spPr>
          <a:xfrm>
            <a:off x="8043334" y="3567248"/>
            <a:ext cx="1109330" cy="319775"/>
          </a:xfrm>
          <a:prstGeom prst="rect">
            <a:avLst/>
          </a:prstGeom>
          <a:noFill/>
          <a:ln w="38100">
            <a:solidFill>
              <a:srgbClr val="9C1D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D45BABA9-E71D-4229-AECD-4793EE6F09D1}"/>
              </a:ext>
            </a:extLst>
          </p:cNvPr>
          <p:cNvSpPr/>
          <p:nvPr/>
        </p:nvSpPr>
        <p:spPr>
          <a:xfrm rot="5400000">
            <a:off x="4885734" y="4079450"/>
            <a:ext cx="1091462" cy="245336"/>
          </a:xfrm>
          <a:prstGeom prst="rightArrow">
            <a:avLst>
              <a:gd name="adj1" fmla="val 19318"/>
              <a:gd name="adj2" fmla="val 86077"/>
            </a:avLst>
          </a:prstGeom>
          <a:solidFill>
            <a:srgbClr val="0000FF"/>
          </a:solidFill>
          <a:ln w="22225">
            <a:solidFill>
              <a:srgbClr val="0000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157FA8F6-A299-4467-A815-BA43A7EA26F8}"/>
              </a:ext>
            </a:extLst>
          </p:cNvPr>
          <p:cNvSpPr/>
          <p:nvPr/>
        </p:nvSpPr>
        <p:spPr>
          <a:xfrm rot="7720220">
            <a:off x="6460734" y="4499949"/>
            <a:ext cx="1945502" cy="411128"/>
          </a:xfrm>
          <a:prstGeom prst="rightArrow">
            <a:avLst>
              <a:gd name="adj1" fmla="val 19318"/>
              <a:gd name="adj2" fmla="val 86077"/>
            </a:avLst>
          </a:prstGeom>
          <a:solidFill>
            <a:srgbClr val="FF0000"/>
          </a:solidFill>
          <a:ln w="22225">
            <a:solidFill>
              <a:srgbClr val="9C1D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1340AB1-8F36-47B5-A2DE-C142831B21AF}"/>
              </a:ext>
            </a:extLst>
          </p:cNvPr>
          <p:cNvSpPr txBox="1"/>
          <p:nvPr/>
        </p:nvSpPr>
        <p:spPr>
          <a:xfrm>
            <a:off x="5656824" y="3775933"/>
            <a:ext cx="1830988" cy="646331"/>
          </a:xfrm>
          <a:prstGeom prst="rect">
            <a:avLst/>
          </a:prstGeom>
          <a:solidFill>
            <a:schemeClr val="bg1">
              <a:alpha val="76000"/>
            </a:schemeClr>
          </a:solidFill>
          <a:ln w="158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0000FF"/>
                </a:solidFill>
              </a:rPr>
              <a:t>保險業務會影響再保分保業務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C8C478B-22DD-4B30-9CD8-E91FA1598346}"/>
              </a:ext>
            </a:extLst>
          </p:cNvPr>
          <p:cNvSpPr txBox="1"/>
          <p:nvPr/>
        </p:nvSpPr>
        <p:spPr>
          <a:xfrm>
            <a:off x="7758918" y="4536609"/>
            <a:ext cx="1433809" cy="646331"/>
          </a:xfrm>
          <a:prstGeom prst="rect">
            <a:avLst/>
          </a:prstGeom>
          <a:solidFill>
            <a:srgbClr val="E57177">
              <a:alpha val="7000"/>
            </a:srgbClr>
          </a:solidFill>
          <a:ln w="15875">
            <a:solidFill>
              <a:srgbClr val="9C1D22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9C1D22"/>
                </a:solidFill>
              </a:rPr>
              <a:t>理賠與投資同時進行</a:t>
            </a:r>
          </a:p>
        </p:txBody>
      </p:sp>
    </p:spTree>
    <p:extLst>
      <p:ext uri="{BB962C8B-B14F-4D97-AF65-F5344CB8AC3E}">
        <p14:creationId xmlns:p14="http://schemas.microsoft.com/office/powerpoint/2010/main" val="3701061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77CBF36-FF5B-4AD5-B51C-514F5D894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AD0CC2CA-B40A-1A43-9F06-2DAA449F46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423188"/>
              </p:ext>
            </p:extLst>
          </p:nvPr>
        </p:nvGraphicFramePr>
        <p:xfrm>
          <a:off x="2888218" y="2501710"/>
          <a:ext cx="6252030" cy="18545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4010">
                  <a:extLst>
                    <a:ext uri="{9D8B030D-6E8A-4147-A177-3AD203B41FA5}">
                      <a16:colId xmlns:a16="http://schemas.microsoft.com/office/drawing/2014/main" val="3891344711"/>
                    </a:ext>
                  </a:extLst>
                </a:gridCol>
                <a:gridCol w="2084010">
                  <a:extLst>
                    <a:ext uri="{9D8B030D-6E8A-4147-A177-3AD203B41FA5}">
                      <a16:colId xmlns:a16="http://schemas.microsoft.com/office/drawing/2014/main" val="191531837"/>
                    </a:ext>
                  </a:extLst>
                </a:gridCol>
                <a:gridCol w="2084010">
                  <a:extLst>
                    <a:ext uri="{9D8B030D-6E8A-4147-A177-3AD203B41FA5}">
                      <a16:colId xmlns:a16="http://schemas.microsoft.com/office/drawing/2014/main" val="3402159964"/>
                    </a:ext>
                  </a:extLst>
                </a:gridCol>
              </a:tblGrid>
              <a:tr h="61819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產險、壽險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accent1"/>
                          </a:solidFill>
                        </a:rPr>
                        <a:t>Z1 no split</a:t>
                      </a:r>
                      <a:endParaRPr lang="zh-TW" altLang="en-US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Z1 split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9123083"/>
                  </a:ext>
                </a:extLst>
              </a:tr>
              <a:tr h="618193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accent1"/>
                          </a:solidFill>
                        </a:rPr>
                        <a:t>CRS</a:t>
                      </a:r>
                      <a:endParaRPr lang="zh-TW" altLang="en-US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3949671"/>
                  </a:ext>
                </a:extLst>
              </a:tr>
              <a:tr h="61819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VRS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時間（</a:t>
                      </a:r>
                      <a:r>
                        <a:rPr lang="en-US" altLang="zh-TW" dirty="0"/>
                        <a:t>5 </a:t>
                      </a:r>
                      <a:r>
                        <a:rPr lang="zh-TW" altLang="en-US" dirty="0"/>
                        <a:t>年）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8011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522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副標題 1">
            <a:extLst>
              <a:ext uri="{FF2B5EF4-FFF2-40B4-BE49-F238E27FC236}">
                <a16:creationId xmlns:a16="http://schemas.microsoft.com/office/drawing/2014/main" id="{ECD67D10-FDC1-45F7-90A5-73E17534E182}"/>
              </a:ext>
            </a:extLst>
          </p:cNvPr>
          <p:cNvSpPr txBox="1">
            <a:spLocks/>
          </p:cNvSpPr>
          <p:nvPr/>
        </p:nvSpPr>
        <p:spPr>
          <a:xfrm>
            <a:off x="535173" y="689215"/>
            <a:ext cx="4164420" cy="29239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/>
              <a:t>Network DEA in Insurance Industry</a:t>
            </a:r>
            <a:endParaRPr lang="zh-TW" altLang="en-US" sz="1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7E4C3F6-C559-4F22-8B87-BF595645365D}"/>
              </a:ext>
            </a:extLst>
          </p:cNvPr>
          <p:cNvSpPr/>
          <p:nvPr/>
        </p:nvSpPr>
        <p:spPr>
          <a:xfrm>
            <a:off x="513907" y="529648"/>
            <a:ext cx="8626550" cy="925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3200" b="1" dirty="0">
                <a:latin typeface="+mn-ea"/>
              </a:rPr>
              <a:t>Revised network DEA model</a:t>
            </a:r>
            <a:endParaRPr lang="en-US" altLang="zh-TW" b="1" dirty="0">
              <a:latin typeface="+mn-ea"/>
            </a:endParaRP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E5B82B9F-D834-4FE0-8C41-5DD444BAC121}"/>
              </a:ext>
            </a:extLst>
          </p:cNvPr>
          <p:cNvCxnSpPr>
            <a:cxnSpLocks/>
          </p:cNvCxnSpPr>
          <p:nvPr/>
        </p:nvCxnSpPr>
        <p:spPr>
          <a:xfrm>
            <a:off x="1828202" y="3730923"/>
            <a:ext cx="8772458" cy="0"/>
          </a:xfrm>
          <a:prstGeom prst="line">
            <a:avLst/>
          </a:prstGeom>
          <a:ln w="19050" cmpd="thinThick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56DB0770-6964-4640-AC8F-B661CA1E42ED}"/>
              </a:ext>
            </a:extLst>
          </p:cNvPr>
          <p:cNvSpPr txBox="1"/>
          <p:nvPr/>
        </p:nvSpPr>
        <p:spPr>
          <a:xfrm>
            <a:off x="535173" y="1506786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Notations: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18325751-DD2B-456A-8954-8CA2E4C2BE8E}"/>
                  </a:ext>
                </a:extLst>
              </p:cNvPr>
              <p:cNvSpPr txBox="1"/>
              <p:nvPr/>
            </p:nvSpPr>
            <p:spPr>
              <a:xfrm>
                <a:off x="3188610" y="1869509"/>
                <a:ext cx="3417923" cy="1698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Premium income </a:t>
                </a:r>
              </a:p>
              <a:p>
                <a:pPr lvl="0">
                  <a:lnSpc>
                    <a:spcPct val="150000"/>
                  </a:lnSpc>
                </a:pPr>
                <a:r>
                  <a:rPr lang="en-US" altLang="zh-TW" sz="1600" dirty="0">
                    <a:solidFill>
                      <a:prstClr val="black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TW" sz="16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TW" sz="1600" b="0" i="1" baseline="-250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sz="1600" i="1" baseline="-250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1600" dirty="0">
                    <a:solidFill>
                      <a:prstClr val="black"/>
                    </a:solidFill>
                  </a:rPr>
                  <a:t>:</a:t>
                </a:r>
                <a:r>
                  <a:rPr lang="zh-TW" altLang="en-US" sz="1600" dirty="0">
                    <a:solidFill>
                      <a:prstClr val="black"/>
                    </a:solidFill>
                  </a:rPr>
                  <a:t> </a:t>
                </a:r>
                <a:r>
                  <a:rPr lang="en-US" altLang="zh-TW" sz="1600" dirty="0">
                    <a:solidFill>
                      <a:prstClr val="black"/>
                    </a:solidFill>
                  </a:rPr>
                  <a:t>Premiums ceded to reinsurers</a:t>
                </a:r>
                <a:endParaRPr lang="en-US" altLang="zh-TW" sz="1600" baseline="-25000" dirty="0">
                  <a:solidFill>
                    <a:prstClr val="black"/>
                  </a:solidFill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en-US" altLang="zh-TW" sz="1600" dirty="0">
                    <a:solidFill>
                      <a:prstClr val="black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TW" sz="16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TW" sz="1600" b="0" i="1" baseline="-250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sz="1600" i="1" baseline="-250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1600" dirty="0">
                    <a:solidFill>
                      <a:prstClr val="black"/>
                    </a:solidFill>
                  </a:rPr>
                  <a:t>:</a:t>
                </a:r>
                <a:r>
                  <a:rPr lang="zh-TW" altLang="en-US" sz="16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600" b="0" i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zh-TW" sz="1600" b="0" i="0" baseline="-250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sz="1600" b="0" i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16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TW" sz="1600" b="0" i="1" baseline="-250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zh-TW" sz="20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Reinsurance premiums</a:t>
                </a: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18325751-DD2B-456A-8954-8CA2E4C2B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610" y="1869509"/>
                <a:ext cx="3417923" cy="1698991"/>
              </a:xfrm>
              <a:prstGeom prst="rect">
                <a:avLst/>
              </a:prstGeom>
              <a:blipFill>
                <a:blip r:embed="rId2"/>
                <a:stretch>
                  <a:fillRect b="-57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857DFF66-A87E-4E60-8689-3D63AE957D4E}"/>
                  </a:ext>
                </a:extLst>
              </p:cNvPr>
              <p:cNvSpPr txBox="1"/>
              <p:nvPr/>
            </p:nvSpPr>
            <p:spPr>
              <a:xfrm>
                <a:off x="6660649" y="2119773"/>
                <a:ext cx="2635658" cy="960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Underwriting profit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Investment profit</a:t>
                </a:r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857DFF66-A87E-4E60-8689-3D63AE957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649" y="2119773"/>
                <a:ext cx="2635658" cy="960328"/>
              </a:xfrm>
              <a:prstGeom prst="rect">
                <a:avLst/>
              </a:prstGeom>
              <a:blipFill>
                <a:blip r:embed="rId3"/>
                <a:stretch>
                  <a:fillRect r="-1389" b="-108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CFF0F660-4875-41EB-BE71-9D9CA641E9C0}"/>
                  </a:ext>
                </a:extLst>
              </p:cNvPr>
              <p:cNvSpPr txBox="1"/>
              <p:nvPr/>
            </p:nvSpPr>
            <p:spPr>
              <a:xfrm>
                <a:off x="9308622" y="1906212"/>
                <a:ext cx="2286203" cy="1421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Direct insurance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Reinsurance </a:t>
                </a:r>
                <a:endParaRPr lang="zh-TW" altLang="en-US" sz="20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1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Profit generation</a:t>
                </a:r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CFF0F660-4875-41EB-BE71-9D9CA641E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8622" y="1906212"/>
                <a:ext cx="2286203" cy="1421992"/>
              </a:xfrm>
              <a:prstGeom prst="rect">
                <a:avLst/>
              </a:prstGeom>
              <a:blipFill>
                <a:blip r:embed="rId4"/>
                <a:stretch>
                  <a:fillRect r="-2667" b="-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D3A77BAB-0AB0-4BCD-B26A-FF7A11589992}"/>
                  </a:ext>
                </a:extLst>
              </p:cNvPr>
              <p:cNvSpPr txBox="1"/>
              <p:nvPr/>
            </p:nvSpPr>
            <p:spPr>
              <a:xfrm>
                <a:off x="565235" y="1871678"/>
                <a:ext cx="2592376" cy="1710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0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20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Insurance expenses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0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20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Operation expenses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TW" sz="1600" dirty="0"/>
                  <a:t>        </a:t>
                </a:r>
                <a14:m>
                  <m:oMath xmlns:m="http://schemas.openxmlformats.org/officeDocument/2006/math"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6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sz="1600" b="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1600" dirty="0"/>
                  <a:t>: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50% of </a:t>
                </a:r>
                <a14:m>
                  <m:oMath xmlns:m="http://schemas.openxmlformats.org/officeDocument/2006/math">
                    <m:r>
                      <a:rPr lang="en-US" altLang="zh-TW" sz="16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6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zh-TW" sz="1600" baseline="-250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TW" sz="1600" dirty="0"/>
                  <a:t>        </a:t>
                </a:r>
                <a14:m>
                  <m:oMath xmlns:m="http://schemas.openxmlformats.org/officeDocument/2006/math"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6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sz="1600" b="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sz="1600" dirty="0"/>
                  <a:t>: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50% of </a:t>
                </a:r>
                <a14:m>
                  <m:oMath xmlns:m="http://schemas.openxmlformats.org/officeDocument/2006/math"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6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zh-TW" sz="1600" baseline="-25000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D3A77BAB-0AB0-4BCD-B26A-FF7A11589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35" y="1871678"/>
                <a:ext cx="2592376" cy="1710084"/>
              </a:xfrm>
              <a:prstGeom prst="rect">
                <a:avLst/>
              </a:prstGeom>
              <a:blipFill>
                <a:blip r:embed="rId5"/>
                <a:stretch>
                  <a:fillRect r="-1412" b="-35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群組 53">
            <a:extLst>
              <a:ext uri="{FF2B5EF4-FFF2-40B4-BE49-F238E27FC236}">
                <a16:creationId xmlns:a16="http://schemas.microsoft.com/office/drawing/2014/main" id="{22963657-8BFB-4AFE-AC37-D31E5449D479}"/>
              </a:ext>
            </a:extLst>
          </p:cNvPr>
          <p:cNvGrpSpPr/>
          <p:nvPr/>
        </p:nvGrpSpPr>
        <p:grpSpPr>
          <a:xfrm>
            <a:off x="1883680" y="7344791"/>
            <a:ext cx="8218251" cy="2409915"/>
            <a:chOff x="1883680" y="3918429"/>
            <a:chExt cx="8218251" cy="2409915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7A3ABBB1-AE77-4F21-8E19-7368001823FA}"/>
                </a:ext>
              </a:extLst>
            </p:cNvPr>
            <p:cNvSpPr/>
            <p:nvPr/>
          </p:nvSpPr>
          <p:spPr>
            <a:xfrm>
              <a:off x="2995071" y="3918429"/>
              <a:ext cx="6008292" cy="24099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2564D0F-D651-41F3-9116-1B3DCB4A2FD3}"/>
                </a:ext>
              </a:extLst>
            </p:cNvPr>
            <p:cNvSpPr/>
            <p:nvPr/>
          </p:nvSpPr>
          <p:spPr>
            <a:xfrm>
              <a:off x="6962010" y="4154733"/>
              <a:ext cx="1424763" cy="194032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5F95CB9-3449-4A32-B388-B13FA1C92579}"/>
                </a:ext>
              </a:extLst>
            </p:cNvPr>
            <p:cNvSpPr/>
            <p:nvPr/>
          </p:nvSpPr>
          <p:spPr>
            <a:xfrm>
              <a:off x="3641933" y="4154733"/>
              <a:ext cx="1424763" cy="523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841DE3C9-51FE-4A6A-AD0F-6C2DCA0324D5}"/>
                    </a:ext>
                  </a:extLst>
                </p:cNvPr>
                <p:cNvSpPr/>
                <p:nvPr/>
              </p:nvSpPr>
              <p:spPr>
                <a:xfrm>
                  <a:off x="1883680" y="4216301"/>
                  <a:ext cx="57419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841DE3C9-51FE-4A6A-AD0F-6C2DCA0324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3680" y="4216301"/>
                  <a:ext cx="574195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110795F9-6674-46E5-BB77-C0D4EA8CB207}"/>
                    </a:ext>
                  </a:extLst>
                </p:cNvPr>
                <p:cNvSpPr/>
                <p:nvPr/>
              </p:nvSpPr>
              <p:spPr>
                <a:xfrm>
                  <a:off x="2557461" y="5798152"/>
                  <a:ext cx="519693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1600" b="0" i="1" baseline="-25000" dirty="0" smtClean="0">
                            <a:latin typeface="Cambria Math" panose="02040503050406030204" pitchFamily="18" charset="0"/>
                          </a:rPr>
                          <m:t>22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110795F9-6674-46E5-BB77-C0D4EA8CB2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7461" y="5798152"/>
                  <a:ext cx="519693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7F29D96A-AE9B-4934-80F4-D5CC6F360EBF}"/>
                    </a:ext>
                  </a:extLst>
                </p:cNvPr>
                <p:cNvSpPr/>
                <p:nvPr/>
              </p:nvSpPr>
              <p:spPr>
                <a:xfrm>
                  <a:off x="4039163" y="4116357"/>
                  <a:ext cx="6303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7F29D96A-AE9B-4934-80F4-D5CC6F360E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9163" y="4116357"/>
                  <a:ext cx="630301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6F134345-FB13-43DD-99C3-19DC3677C45E}"/>
                    </a:ext>
                  </a:extLst>
                </p:cNvPr>
                <p:cNvSpPr/>
                <p:nvPr/>
              </p:nvSpPr>
              <p:spPr>
                <a:xfrm>
                  <a:off x="7359240" y="4819668"/>
                  <a:ext cx="6303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sz="2800" i="1" baseline="-25000" dirty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6F134345-FB13-43DD-99C3-19DC3677C4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9240" y="4819668"/>
                  <a:ext cx="630301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7975C8CC-AE19-4DBA-A90F-8FF8F4DF33C7}"/>
                    </a:ext>
                  </a:extLst>
                </p:cNvPr>
                <p:cNvSpPr/>
                <p:nvPr/>
              </p:nvSpPr>
              <p:spPr>
                <a:xfrm>
                  <a:off x="6214431" y="4454828"/>
                  <a:ext cx="508473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16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7975C8CC-AE19-4DBA-A90F-8FF8F4DF33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4431" y="4454828"/>
                  <a:ext cx="508473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58329127-1B1A-4B6A-8120-CA77F5A96997}"/>
                    </a:ext>
                  </a:extLst>
                </p:cNvPr>
                <p:cNvSpPr/>
                <p:nvPr/>
              </p:nvSpPr>
              <p:spPr>
                <a:xfrm>
                  <a:off x="5676559" y="5570164"/>
                  <a:ext cx="55816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zh-TW" sz="24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58329127-1B1A-4B6A-8120-CA77F5A969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559" y="5570164"/>
                  <a:ext cx="558166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20F02549-CEE6-4F63-B22E-D60027E8C38A}"/>
                    </a:ext>
                  </a:extLst>
                </p:cNvPr>
                <p:cNvSpPr/>
                <p:nvPr/>
              </p:nvSpPr>
              <p:spPr>
                <a:xfrm>
                  <a:off x="9540559" y="4216301"/>
                  <a:ext cx="56137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20F02549-CEE6-4F63-B22E-D60027E8C3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0559" y="4216301"/>
                  <a:ext cx="561372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B0CB3F09-A537-477A-897B-0AA7217FA89F}"/>
                    </a:ext>
                  </a:extLst>
                </p:cNvPr>
                <p:cNvSpPr/>
                <p:nvPr/>
              </p:nvSpPr>
              <p:spPr>
                <a:xfrm>
                  <a:off x="9540559" y="5570164"/>
                  <a:ext cx="56137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TW" sz="24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B0CB3F09-A537-477A-897B-0AA7217FA8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0559" y="5570164"/>
                  <a:ext cx="561372" cy="461665"/>
                </a:xfrm>
                <a:prstGeom prst="rect">
                  <a:avLst/>
                </a:prstGeom>
                <a:blipFill>
                  <a:blip r:embed="rId13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99AFFBEF-AC3F-4329-8FED-AC39F123FC1B}"/>
                </a:ext>
              </a:extLst>
            </p:cNvPr>
            <p:cNvCxnSpPr>
              <a:cxnSpLocks/>
            </p:cNvCxnSpPr>
            <p:nvPr/>
          </p:nvCxnSpPr>
          <p:spPr>
            <a:xfrm>
              <a:off x="2457875" y="4447134"/>
              <a:ext cx="103039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9CD7E819-D6BC-4709-BDB1-B63322329244}"/>
                </a:ext>
              </a:extLst>
            </p:cNvPr>
            <p:cNvCxnSpPr>
              <a:cxnSpLocks/>
            </p:cNvCxnSpPr>
            <p:nvPr/>
          </p:nvCxnSpPr>
          <p:spPr>
            <a:xfrm>
              <a:off x="2457875" y="5850153"/>
              <a:ext cx="103039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8C043A92-16E9-45FD-AFA5-A4DCD9493018}"/>
                </a:ext>
              </a:extLst>
            </p:cNvPr>
            <p:cNvCxnSpPr>
              <a:cxnSpLocks/>
            </p:cNvCxnSpPr>
            <p:nvPr/>
          </p:nvCxnSpPr>
          <p:spPr>
            <a:xfrm>
              <a:off x="8488166" y="4447134"/>
              <a:ext cx="103039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>
              <a:extLst>
                <a:ext uri="{FF2B5EF4-FFF2-40B4-BE49-F238E27FC236}">
                  <a16:creationId xmlns:a16="http://schemas.microsoft.com/office/drawing/2014/main" id="{A2D842F8-CFD8-4184-AB9E-E723FE6AB9C8}"/>
                </a:ext>
              </a:extLst>
            </p:cNvPr>
            <p:cNvCxnSpPr>
              <a:cxnSpLocks/>
            </p:cNvCxnSpPr>
            <p:nvPr/>
          </p:nvCxnSpPr>
          <p:spPr>
            <a:xfrm>
              <a:off x="8488166" y="5850153"/>
              <a:ext cx="103039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>
              <a:extLst>
                <a:ext uri="{FF2B5EF4-FFF2-40B4-BE49-F238E27FC236}">
                  <a16:creationId xmlns:a16="http://schemas.microsoft.com/office/drawing/2014/main" id="{06375DDD-D5D3-4932-ACB2-B7DB626BEF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3485" y="4637200"/>
              <a:ext cx="1380496" cy="860965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3C1FAA4E-FBB9-455A-A3FA-80C9CE168A69}"/>
                </a:ext>
              </a:extLst>
            </p:cNvPr>
            <p:cNvCxnSpPr>
              <a:cxnSpLocks/>
            </p:cNvCxnSpPr>
            <p:nvPr/>
          </p:nvCxnSpPr>
          <p:spPr>
            <a:xfrm>
              <a:off x="6214431" y="5850153"/>
              <a:ext cx="646187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>
              <a:extLst>
                <a:ext uri="{FF2B5EF4-FFF2-40B4-BE49-F238E27FC236}">
                  <a16:creationId xmlns:a16="http://schemas.microsoft.com/office/drawing/2014/main" id="{71A4AE5A-9D3F-4191-81B5-F554583A1E48}"/>
                </a:ext>
              </a:extLst>
            </p:cNvPr>
            <p:cNvCxnSpPr>
              <a:cxnSpLocks/>
            </p:cNvCxnSpPr>
            <p:nvPr/>
          </p:nvCxnSpPr>
          <p:spPr>
            <a:xfrm>
              <a:off x="5066696" y="4447134"/>
              <a:ext cx="646187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92479CA8-CD95-447A-9C42-792E5336E147}"/>
                </a:ext>
              </a:extLst>
            </p:cNvPr>
            <p:cNvCxnSpPr>
              <a:cxnSpLocks/>
            </p:cNvCxnSpPr>
            <p:nvPr/>
          </p:nvCxnSpPr>
          <p:spPr>
            <a:xfrm>
              <a:off x="5066696" y="5850153"/>
              <a:ext cx="646187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DDAD37C-1374-42FF-BB52-3FDD32575C4E}"/>
                </a:ext>
              </a:extLst>
            </p:cNvPr>
            <p:cNvSpPr/>
            <p:nvPr/>
          </p:nvSpPr>
          <p:spPr>
            <a:xfrm>
              <a:off x="3641933" y="5574918"/>
              <a:ext cx="1424763" cy="523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3F510714-FF18-4EC0-8E7B-3F8356FD869C}"/>
                    </a:ext>
                  </a:extLst>
                </p:cNvPr>
                <p:cNvSpPr/>
                <p:nvPr/>
              </p:nvSpPr>
              <p:spPr>
                <a:xfrm>
                  <a:off x="4039163" y="5536542"/>
                  <a:ext cx="6303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sz="280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3F510714-FF18-4EC0-8E7B-3F8356FD86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9163" y="5536542"/>
                  <a:ext cx="630301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E7A4AE35-2E15-442C-A289-5B1C421DC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7875" y="4529667"/>
              <a:ext cx="1030392" cy="1320486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99BC27E7-E730-4F04-A486-16E0F52BB68C}"/>
                </a:ext>
              </a:extLst>
            </p:cNvPr>
            <p:cNvCxnSpPr>
              <a:cxnSpLocks/>
            </p:cNvCxnSpPr>
            <p:nvPr/>
          </p:nvCxnSpPr>
          <p:spPr>
            <a:xfrm>
              <a:off x="6214431" y="4447134"/>
              <a:ext cx="646187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EEF15EC3-2D59-4E42-A314-9E36F79302AF}"/>
                    </a:ext>
                  </a:extLst>
                </p:cNvPr>
                <p:cNvSpPr/>
                <p:nvPr/>
              </p:nvSpPr>
              <p:spPr>
                <a:xfrm>
                  <a:off x="1883680" y="5570164"/>
                  <a:ext cx="57419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24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EEF15EC3-2D59-4E42-A314-9E36F79302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3680" y="5570164"/>
                  <a:ext cx="574195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6732C602-9BC0-461E-9390-3C61A5360A98}"/>
                    </a:ext>
                  </a:extLst>
                </p:cNvPr>
                <p:cNvSpPr/>
                <p:nvPr/>
              </p:nvSpPr>
              <p:spPr>
                <a:xfrm>
                  <a:off x="2471576" y="4954109"/>
                  <a:ext cx="51969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1600" b="0" i="1" baseline="-25000" dirty="0" smtClean="0">
                            <a:latin typeface="Cambria Math" panose="02040503050406030204" pitchFamily="18" charset="0"/>
                          </a:rPr>
                          <m:t>21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6732C602-9BC0-461E-9390-3C61A5360A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1576" y="4954109"/>
                  <a:ext cx="519694" cy="33855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F3062AF4-623A-491E-9E9A-5FEEC56E19D3}"/>
                    </a:ext>
                  </a:extLst>
                </p:cNvPr>
                <p:cNvSpPr/>
                <p:nvPr/>
              </p:nvSpPr>
              <p:spPr>
                <a:xfrm>
                  <a:off x="5676559" y="4216301"/>
                  <a:ext cx="55816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zh-TW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F3062AF4-623A-491E-9E9A-5FEEC56E19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559" y="4216301"/>
                  <a:ext cx="558166" cy="461665"/>
                </a:xfrm>
                <a:prstGeom prst="rect">
                  <a:avLst/>
                </a:prstGeom>
                <a:blipFill>
                  <a:blip r:embed="rId17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C9EB52CF-5351-4BBA-A5A8-5978F03D199C}"/>
                    </a:ext>
                  </a:extLst>
                </p:cNvPr>
                <p:cNvSpPr/>
                <p:nvPr/>
              </p:nvSpPr>
              <p:spPr>
                <a:xfrm>
                  <a:off x="5083948" y="4987607"/>
                  <a:ext cx="508473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zh-TW" sz="16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1600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C9EB52CF-5351-4BBA-A5A8-5978F03D19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3948" y="4987607"/>
                  <a:ext cx="508473" cy="338554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29CCD684-8A43-464A-84A7-9B1FA6A1D41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81200" y="3935592"/>
            <a:ext cx="8229600" cy="24384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7E8FBE06-1B20-3A45-A2DB-FF344E3AD521}"/>
              </a:ext>
            </a:extLst>
          </p:cNvPr>
          <p:cNvSpPr txBox="1"/>
          <p:nvPr/>
        </p:nvSpPr>
        <p:spPr>
          <a:xfrm>
            <a:off x="6106651" y="102198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(CRS)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7670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副標題 1">
            <a:extLst>
              <a:ext uri="{FF2B5EF4-FFF2-40B4-BE49-F238E27FC236}">
                <a16:creationId xmlns:a16="http://schemas.microsoft.com/office/drawing/2014/main" id="{ECD67D10-FDC1-45F7-90A5-73E17534E182}"/>
              </a:ext>
            </a:extLst>
          </p:cNvPr>
          <p:cNvSpPr txBox="1">
            <a:spLocks/>
          </p:cNvSpPr>
          <p:nvPr/>
        </p:nvSpPr>
        <p:spPr>
          <a:xfrm>
            <a:off x="535173" y="689215"/>
            <a:ext cx="4164420" cy="29239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/>
              <a:t>Network DEA in Insurance Industry</a:t>
            </a:r>
            <a:endParaRPr lang="zh-TW" altLang="en-US" sz="1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7E4C3F6-C559-4F22-8B87-BF595645365D}"/>
              </a:ext>
            </a:extLst>
          </p:cNvPr>
          <p:cNvSpPr/>
          <p:nvPr/>
        </p:nvSpPr>
        <p:spPr>
          <a:xfrm>
            <a:off x="513907" y="529648"/>
            <a:ext cx="8626550" cy="925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3200" b="1" dirty="0">
                <a:latin typeface="+mn-ea"/>
              </a:rPr>
              <a:t>Revised network DEA model</a:t>
            </a:r>
            <a:endParaRPr lang="en-US" altLang="zh-TW" b="1" dirty="0">
              <a:latin typeface="+mn-ea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BC0EC245-09D9-604A-A067-DC95E892B5C6}"/>
              </a:ext>
            </a:extLst>
          </p:cNvPr>
          <p:cNvGrpSpPr/>
          <p:nvPr/>
        </p:nvGrpSpPr>
        <p:grpSpPr>
          <a:xfrm>
            <a:off x="2422136" y="3483954"/>
            <a:ext cx="7394003" cy="3204545"/>
            <a:chOff x="3720000" y="3725291"/>
            <a:chExt cx="7394003" cy="320454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2D5D77C9-212A-3449-B0CD-EA8C07559A27}"/>
                    </a:ext>
                  </a:extLst>
                </p:cNvPr>
                <p:cNvSpPr/>
                <p:nvPr/>
              </p:nvSpPr>
              <p:spPr>
                <a:xfrm>
                  <a:off x="3720000" y="3725291"/>
                  <a:ext cx="4571912" cy="9492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400" i="0" dirty="0" smtClean="0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ax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k</m:t>
                        </m:r>
                      </m:oMath>
                    </m:oMathPara>
                  </a14:m>
                  <a:endParaRPr lang="en-US" altLang="zh-TW" sz="2400" baseline="-25000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TW" sz="2400" dirty="0"/>
                    <a:t>  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i="0" dirty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zh-TW" sz="2400" i="0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zh-TW" sz="2400" i="0" dirty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zh-TW" sz="2400" i="0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sz="240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i="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i="0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TW" altLang="en-US" sz="2400" dirty="0"/>
                    <a:t> </a:t>
                  </a:r>
                </a:p>
              </p:txBody>
            </p:sp>
          </mc:Choice>
          <mc:Fallback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2D5D77C9-212A-3449-B0CD-EA8C07559A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0000" y="3725291"/>
                  <a:ext cx="4571912" cy="949299"/>
                </a:xfrm>
                <a:prstGeom prst="rect">
                  <a:avLst/>
                </a:prstGeom>
                <a:blipFill>
                  <a:blip r:embed="rId2"/>
                  <a:stretch>
                    <a:fillRect l="-277"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0E49C144-0FCD-4544-AD07-109F3C023D20}"/>
                    </a:ext>
                  </a:extLst>
                </p:cNvPr>
                <p:cNvSpPr/>
                <p:nvPr/>
              </p:nvSpPr>
              <p:spPr>
                <a:xfrm>
                  <a:off x="4613243" y="4059245"/>
                  <a:ext cx="2531462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 xmlns="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0E49C144-0FCD-4544-AD07-109F3C023D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243" y="4059245"/>
                  <a:ext cx="2531462" cy="6463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5654B9CD-7BB6-B54A-A743-70565DF07EF0}"/>
                    </a:ext>
                  </a:extLst>
                </p:cNvPr>
                <p:cNvSpPr/>
                <p:nvPr/>
              </p:nvSpPr>
              <p:spPr>
                <a:xfrm>
                  <a:off x="4564567" y="4462198"/>
                  <a:ext cx="6394828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sz="2400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</m:d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2400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</m:d>
                        <m:r>
                          <a:rPr lang="zh-TW" altLang="en-US" sz="2400" i="0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5654B9CD-7BB6-B54A-A743-70565DF07E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4567" y="4462198"/>
                  <a:ext cx="6394828" cy="646331"/>
                </a:xfrm>
                <a:prstGeom prst="rect">
                  <a:avLst/>
                </a:prstGeom>
                <a:blipFill>
                  <a:blip r:embed="rId4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6DE49F81-5A65-B644-9817-E0EE9BC3AFA8}"/>
                    </a:ext>
                  </a:extLst>
                </p:cNvPr>
                <p:cNvSpPr/>
                <p:nvPr/>
              </p:nvSpPr>
              <p:spPr>
                <a:xfrm>
                  <a:off x="4613304" y="4909399"/>
                  <a:ext cx="5316455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400" i="0" dirty="0" smtClean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2400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21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</m:d>
                        <m:r>
                          <a:rPr lang="zh-TW" altLang="en-US" sz="2400" i="0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6DE49F81-5A65-B644-9817-E0EE9BC3AF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304" y="4909399"/>
                  <a:ext cx="5316455" cy="646331"/>
                </a:xfrm>
                <a:prstGeom prst="rect">
                  <a:avLst/>
                </a:prstGeom>
                <a:blipFill>
                  <a:blip r:embed="rId5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345A7031-0165-7543-A21B-8B83CB1F14DA}"/>
                    </a:ext>
                  </a:extLst>
                </p:cNvPr>
                <p:cNvSpPr/>
                <p:nvPr/>
              </p:nvSpPr>
              <p:spPr>
                <a:xfrm>
                  <a:off x="4613304" y="5406720"/>
                  <a:ext cx="5502404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400" i="0" dirty="0" smtClean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2400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22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11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</m:d>
                        <m:r>
                          <a:rPr lang="zh-TW" altLang="en-US" sz="2400" i="0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345A7031-0165-7543-A21B-8B83CB1F14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304" y="5406720"/>
                  <a:ext cx="5502404" cy="646331"/>
                </a:xfrm>
                <a:prstGeom prst="rect">
                  <a:avLst/>
                </a:prstGeom>
                <a:blipFill>
                  <a:blip r:embed="rId6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D58A926F-8389-844C-9B17-755573919A23}"/>
                    </a:ext>
                  </a:extLst>
                </p:cNvPr>
                <p:cNvSpPr/>
                <p:nvPr/>
              </p:nvSpPr>
              <p:spPr>
                <a:xfrm>
                  <a:off x="4602733" y="5873451"/>
                  <a:ext cx="6511270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400" i="0" dirty="0" smtClean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2400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i="0" baseline="-250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</m:d>
                        <m:r>
                          <a:rPr lang="zh-TW" altLang="en-US" sz="2400" i="0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0  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D58A926F-8389-844C-9B17-755573919A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2733" y="5873451"/>
                  <a:ext cx="6511270" cy="646331"/>
                </a:xfrm>
                <a:prstGeom prst="rect">
                  <a:avLst/>
                </a:prstGeom>
                <a:blipFill>
                  <a:blip r:embed="rId7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D3D893E9-7E09-CC44-8C08-82D5CFC1841E}"/>
                    </a:ext>
                  </a:extLst>
                </p:cNvPr>
                <p:cNvSpPr/>
                <p:nvPr/>
              </p:nvSpPr>
              <p:spPr>
                <a:xfrm>
                  <a:off x="4613243" y="6283505"/>
                  <a:ext cx="3193054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sz="2400" i="0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sz="2400" i="0" dirty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D3D893E9-7E09-CC44-8C08-82D5CFC184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243" y="6283505"/>
                  <a:ext cx="3193054" cy="6463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6997DEC0-8625-C247-8E2B-D580509850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6861" y="1496878"/>
            <a:ext cx="6009827" cy="1780690"/>
          </a:xfrm>
          <a:prstGeom prst="rect">
            <a:avLst/>
          </a:prstGeom>
        </p:spPr>
      </p:pic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2F3E47DA-8B15-0B47-BF24-BB6FED88B958}"/>
              </a:ext>
            </a:extLst>
          </p:cNvPr>
          <p:cNvCxnSpPr>
            <a:cxnSpLocks/>
          </p:cNvCxnSpPr>
          <p:nvPr/>
        </p:nvCxnSpPr>
        <p:spPr>
          <a:xfrm>
            <a:off x="1828202" y="3405102"/>
            <a:ext cx="8772458" cy="0"/>
          </a:xfrm>
          <a:prstGeom prst="line">
            <a:avLst/>
          </a:prstGeom>
          <a:ln w="12700" cmpd="thinThick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A19C53AA-EEDF-D847-B678-FC29DED150E4}"/>
                  </a:ext>
                </a:extLst>
              </p:cNvPr>
              <p:cNvSpPr/>
              <p:nvPr/>
            </p:nvSpPr>
            <p:spPr>
              <a:xfrm>
                <a:off x="43736" y="4470390"/>
                <a:ext cx="2643672" cy="8791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i="1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TW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i="1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TW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i="1" dirty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zh-TW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i="1" dirty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zh-TW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i="1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i="1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i="1" dirty="0">
                    <a:latin typeface="Cambria Math" panose="02040503050406030204" pitchFamily="18" charset="0"/>
                  </a:rPr>
                  <a:t> </a:t>
                </a:r>
                <a:r>
                  <a:rPr lang="zh-TW" altLang="en-US" dirty="0">
                    <a:latin typeface="Cambria Math" panose="02040503050406030204" pitchFamily="18" charset="0"/>
                  </a:rPr>
                  <a:t>的權重</a:t>
                </a:r>
                <a:endParaRPr lang="en-US" altLang="zh-TW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A19C53AA-EEDF-D847-B678-FC29DED150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6" y="4470390"/>
                <a:ext cx="2643672" cy="879151"/>
              </a:xfrm>
              <a:prstGeom prst="rect">
                <a:avLst/>
              </a:prstGeom>
              <a:blipFill>
                <a:blip r:embed="rId10"/>
                <a:stretch>
                  <a:fillRect r="-1435" b="-84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>
            <a:extLst>
              <a:ext uri="{FF2B5EF4-FFF2-40B4-BE49-F238E27FC236}">
                <a16:creationId xmlns:a16="http://schemas.microsoft.com/office/drawing/2014/main" id="{3BFFD5F0-7B7A-BA46-9601-CDF130D48026}"/>
              </a:ext>
            </a:extLst>
          </p:cNvPr>
          <p:cNvSpPr txBox="1"/>
          <p:nvPr/>
        </p:nvSpPr>
        <p:spPr>
          <a:xfrm>
            <a:off x="6106651" y="102198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(CRS)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99541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副標題 1">
            <a:extLst>
              <a:ext uri="{FF2B5EF4-FFF2-40B4-BE49-F238E27FC236}">
                <a16:creationId xmlns:a16="http://schemas.microsoft.com/office/drawing/2014/main" id="{ECD67D10-FDC1-45F7-90A5-73E17534E182}"/>
              </a:ext>
            </a:extLst>
          </p:cNvPr>
          <p:cNvSpPr txBox="1">
            <a:spLocks/>
          </p:cNvSpPr>
          <p:nvPr/>
        </p:nvSpPr>
        <p:spPr>
          <a:xfrm>
            <a:off x="535173" y="689215"/>
            <a:ext cx="4164420" cy="29239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/>
              <a:t>Network DEA in Insurance Industry</a:t>
            </a:r>
            <a:endParaRPr lang="zh-TW" altLang="en-US" sz="1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7E4C3F6-C559-4F22-8B87-BF595645365D}"/>
              </a:ext>
            </a:extLst>
          </p:cNvPr>
          <p:cNvSpPr/>
          <p:nvPr/>
        </p:nvSpPr>
        <p:spPr>
          <a:xfrm>
            <a:off x="513907" y="529648"/>
            <a:ext cx="8626550" cy="925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3200" b="1" dirty="0">
                <a:latin typeface="+mn-ea"/>
              </a:rPr>
              <a:t>Revised network DEA model</a:t>
            </a:r>
            <a:endParaRPr lang="en-US" altLang="zh-TW" b="1" dirty="0">
              <a:latin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654B9CD-7BB6-B54A-A743-70565DF07EF0}"/>
                  </a:ext>
                </a:extLst>
              </p:cNvPr>
              <p:cNvSpPr/>
              <p:nvPr/>
            </p:nvSpPr>
            <p:spPr>
              <a:xfrm>
                <a:off x="3421134" y="4950598"/>
                <a:ext cx="5719323" cy="6612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2800" dirty="0"/>
                  <a:t>E</a:t>
                </a:r>
                <a:r>
                  <a:rPr lang="en-US" altLang="zh-TW" sz="2800" baseline="30000" dirty="0" err="1"/>
                  <a:t>I</a:t>
                </a:r>
                <a:r>
                  <a:rPr lang="en-US" altLang="zh-TW" sz="2800" baseline="-25000" dirty="0" err="1"/>
                  <a:t>k</a:t>
                </a:r>
                <a:r>
                  <a:rPr lang="en-US" altLang="zh-TW" sz="2800" dirty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8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m:rPr>
                            <m:sty m:val="p"/>
                          </m:rP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</m:d>
                    <m:r>
                      <a:rPr lang="en-US" altLang="zh-TW" sz="2800" i="0" dirty="0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ctrlPr>
                          <a:rPr lang="en-US" altLang="zh-TW" sz="28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</m:d>
                  </m:oMath>
                </a14:m>
                <a:endParaRPr lang="en-US" altLang="zh-TW" sz="2800" dirty="0"/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654B9CD-7BB6-B54A-A743-70565DF07E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134" y="4950598"/>
                <a:ext cx="5719323" cy="661207"/>
              </a:xfrm>
              <a:prstGeom prst="rect">
                <a:avLst/>
              </a:prstGeom>
              <a:blipFill>
                <a:blip r:embed="rId2"/>
                <a:stretch>
                  <a:fillRect l="-2217" b="-240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圖片 10">
            <a:extLst>
              <a:ext uri="{FF2B5EF4-FFF2-40B4-BE49-F238E27FC236}">
                <a16:creationId xmlns:a16="http://schemas.microsoft.com/office/drawing/2014/main" id="{6997DEC0-8625-C247-8E2B-D58050985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861" y="1496878"/>
            <a:ext cx="6009827" cy="1780690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2F3E47DA-8B15-0B47-BF24-BB6FED88B958}"/>
              </a:ext>
            </a:extLst>
          </p:cNvPr>
          <p:cNvCxnSpPr>
            <a:cxnSpLocks/>
          </p:cNvCxnSpPr>
          <p:nvPr/>
        </p:nvCxnSpPr>
        <p:spPr>
          <a:xfrm>
            <a:off x="1828202" y="3405102"/>
            <a:ext cx="8772458" cy="0"/>
          </a:xfrm>
          <a:prstGeom prst="line">
            <a:avLst/>
          </a:prstGeom>
          <a:ln w="12700" cmpd="thinThick">
            <a:solidFill>
              <a:srgbClr val="9C1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F01AE9FD-7AAA-E54D-A254-855CE3529972}"/>
                  </a:ext>
                </a:extLst>
              </p:cNvPr>
              <p:cNvSpPr/>
              <p:nvPr/>
            </p:nvSpPr>
            <p:spPr>
              <a:xfrm>
                <a:off x="2443672" y="5511610"/>
                <a:ext cx="6647397" cy="6612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2800" dirty="0"/>
                  <a:t>E</a:t>
                </a:r>
                <a:r>
                  <a:rPr lang="en-US" altLang="zh-TW" sz="2800" baseline="30000" dirty="0"/>
                  <a:t>(3)</a:t>
                </a:r>
                <a:r>
                  <a:rPr lang="en-US" altLang="zh-TW" sz="2800" baseline="-25000" dirty="0"/>
                  <a:t>k </a:t>
                </a:r>
                <a:r>
                  <a:rPr lang="en-US" altLang="zh-TW" sz="2800" dirty="0"/>
                  <a:t>= </a:t>
                </a:r>
                <a:r>
                  <a:rPr lang="en-US" altLang="zh-TW" sz="2800" dirty="0" err="1"/>
                  <a:t>E</a:t>
                </a:r>
                <a:r>
                  <a:rPr lang="en-US" altLang="zh-TW" sz="2800" baseline="30000" dirty="0" err="1"/>
                  <a:t>II</a:t>
                </a:r>
                <a:r>
                  <a:rPr lang="en-US" altLang="zh-TW" sz="2800" baseline="-25000" dirty="0" err="1"/>
                  <a:t>k</a:t>
                </a:r>
                <a:r>
                  <a:rPr lang="en-US" altLang="zh-TW" sz="2800" dirty="0"/>
                  <a:t>=</a:t>
                </a:r>
                <a14:m>
                  <m:oMath xmlns:m="http://schemas.openxmlformats.org/officeDocument/2006/math">
                    <m:r>
                      <a:rPr lang="en-US" altLang="zh-TW" sz="2800" i="0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TW" sz="2800" b="0" i="0" dirty="0" smtClean="0">
                        <a:latin typeface="Cambria Math" panose="02040503050406030204" pitchFamily="18" charset="0"/>
                      </a:rPr>
                      <m:t>u</m:t>
                    </m:r>
                    <m:r>
                      <m:rPr>
                        <m:sty m:val="p"/>
                      </m:rPr>
                      <a:rPr lang="en-US" altLang="zh-TW" sz="2800" i="0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sz="2800" i="0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sty m:val="p"/>
                      </m:rPr>
                      <a:rPr lang="en-US" altLang="zh-TW" sz="2800" i="0" baseline="-25000" dirty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altLang="zh-TW" sz="2800" i="0" dirty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TW" sz="2800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TW" sz="2800" b="0" i="0" dirty="0" smtClean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US" altLang="zh-TW" sz="2800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m:rPr>
                        <m:sty m:val="p"/>
                      </m:rPr>
                      <a:rPr lang="en-US" altLang="zh-TW" sz="2800" i="0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sz="2800" i="0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altLang="zh-TW" sz="2800" i="0" baseline="-25000" dirty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altLang="zh-TW" sz="2800" i="0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TW" sz="2800" i="0" dirty="0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ctrlPr>
                          <a:rPr lang="en-US" altLang="zh-TW" sz="28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m:rPr>
                            <m:sty m:val="p"/>
                          </m:rP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</m:d>
                  </m:oMath>
                </a14:m>
                <a:endParaRPr lang="en-US" altLang="zh-TW" sz="2800" dirty="0"/>
              </a:p>
            </p:txBody>
          </p:sp>
        </mc:Choice>
        <mc:Fallback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F01AE9FD-7AAA-E54D-A254-855CE3529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672" y="5511610"/>
                <a:ext cx="6647397" cy="661207"/>
              </a:xfrm>
              <a:prstGeom prst="rect">
                <a:avLst/>
              </a:prstGeom>
              <a:blipFill>
                <a:blip r:embed="rId4"/>
                <a:stretch>
                  <a:fillRect l="-1908" b="-240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A5B8D19B-8792-0E47-8898-84F79A730B64}"/>
                  </a:ext>
                </a:extLst>
              </p:cNvPr>
              <p:cNvSpPr/>
              <p:nvPr/>
            </p:nvSpPr>
            <p:spPr>
              <a:xfrm>
                <a:off x="3421134" y="3688880"/>
                <a:ext cx="4650184" cy="6612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2800" dirty="0"/>
                  <a:t>E</a:t>
                </a:r>
                <a:r>
                  <a:rPr lang="en-US" altLang="zh-TW" sz="2800" baseline="30000" dirty="0"/>
                  <a:t>(1)</a:t>
                </a:r>
                <a:r>
                  <a:rPr lang="en-US" altLang="zh-TW" sz="2800" baseline="-25000" dirty="0"/>
                  <a:t>k</a:t>
                </a:r>
                <a:r>
                  <a:rPr lang="en-US" altLang="zh-TW" sz="2800" dirty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8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800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</m:d>
                    <m:r>
                      <a:rPr lang="en-US" altLang="zh-TW" sz="2800" i="0" dirty="0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ctrlPr>
                          <a:rPr lang="en-US" altLang="zh-TW" sz="28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21</m:t>
                        </m:r>
                        <m:r>
                          <m:rPr>
                            <m:sty m:val="p"/>
                          </m:rP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</m:d>
                  </m:oMath>
                </a14:m>
                <a:endParaRPr lang="en-US" altLang="zh-TW" sz="2800" dirty="0"/>
              </a:p>
            </p:txBody>
          </p:sp>
        </mc:Choice>
        <mc:Fallback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A5B8D19B-8792-0E47-8898-84F79A730B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134" y="3688880"/>
                <a:ext cx="4650184" cy="661207"/>
              </a:xfrm>
              <a:prstGeom prst="rect">
                <a:avLst/>
              </a:prstGeom>
              <a:blipFill>
                <a:blip r:embed="rId5"/>
                <a:stretch>
                  <a:fillRect l="-2725" b="-264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91B87411-81C2-D048-A4EF-F77448AB285A}"/>
                  </a:ext>
                </a:extLst>
              </p:cNvPr>
              <p:cNvSpPr/>
              <p:nvPr/>
            </p:nvSpPr>
            <p:spPr>
              <a:xfrm>
                <a:off x="3421134" y="4226899"/>
                <a:ext cx="4883132" cy="6612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2800" dirty="0"/>
                  <a:t>E</a:t>
                </a:r>
                <a:r>
                  <a:rPr lang="en-US" altLang="zh-TW" sz="2800" baseline="30000" dirty="0"/>
                  <a:t>(2)</a:t>
                </a:r>
                <a:r>
                  <a:rPr lang="en-US" altLang="zh-TW" sz="2800" baseline="-25000" dirty="0"/>
                  <a:t>k</a:t>
                </a:r>
                <a:r>
                  <a:rPr lang="en-US" altLang="zh-TW" sz="2800" dirty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8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</m:d>
                    <m:r>
                      <a:rPr lang="en-US" altLang="zh-TW" sz="2800" i="0" dirty="0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ctrlPr>
                          <a:rPr lang="en-US" altLang="zh-TW" sz="28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22</m:t>
                        </m:r>
                        <m:r>
                          <m:rPr>
                            <m:sty m:val="p"/>
                          </m:rP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800" i="0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TW" sz="2800" i="0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m:rPr>
                            <m:sty m:val="p"/>
                          </m:rPr>
                          <a:rPr lang="en-US" altLang="zh-TW" sz="2800" i="0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</m:d>
                  </m:oMath>
                </a14:m>
                <a:endParaRPr lang="en-US" altLang="zh-TW" sz="2800" dirty="0"/>
              </a:p>
            </p:txBody>
          </p:sp>
        </mc:Choice>
        <mc:Fallback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91B87411-81C2-D048-A4EF-F77448AB28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134" y="4226899"/>
                <a:ext cx="4883132" cy="661207"/>
              </a:xfrm>
              <a:prstGeom prst="rect">
                <a:avLst/>
              </a:prstGeom>
              <a:blipFill>
                <a:blip r:embed="rId6"/>
                <a:stretch>
                  <a:fillRect l="-2597" b="-264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>
            <a:extLst>
              <a:ext uri="{FF2B5EF4-FFF2-40B4-BE49-F238E27FC236}">
                <a16:creationId xmlns:a16="http://schemas.microsoft.com/office/drawing/2014/main" id="{81A21341-F6CE-E34E-923B-F621295689CF}"/>
              </a:ext>
            </a:extLst>
          </p:cNvPr>
          <p:cNvSpPr txBox="1"/>
          <p:nvPr/>
        </p:nvSpPr>
        <p:spPr>
          <a:xfrm>
            <a:off x="6106651" y="102198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(CRS)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579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副標題 1">
            <a:extLst>
              <a:ext uri="{FF2B5EF4-FFF2-40B4-BE49-F238E27FC236}">
                <a16:creationId xmlns:a16="http://schemas.microsoft.com/office/drawing/2014/main" id="{ECD67D10-FDC1-45F7-90A5-73E17534E182}"/>
              </a:ext>
            </a:extLst>
          </p:cNvPr>
          <p:cNvSpPr txBox="1">
            <a:spLocks/>
          </p:cNvSpPr>
          <p:nvPr/>
        </p:nvSpPr>
        <p:spPr>
          <a:xfrm>
            <a:off x="535173" y="689215"/>
            <a:ext cx="4164420" cy="29239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/>
              <a:t>Network DEA in Insurance Industry</a:t>
            </a:r>
            <a:endParaRPr lang="zh-TW" altLang="en-US" sz="1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7E4C3F6-C559-4F22-8B87-BF595645365D}"/>
              </a:ext>
            </a:extLst>
          </p:cNvPr>
          <p:cNvSpPr/>
          <p:nvPr/>
        </p:nvSpPr>
        <p:spPr>
          <a:xfrm>
            <a:off x="513907" y="529648"/>
            <a:ext cx="8626550" cy="925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3200" b="1" dirty="0">
                <a:latin typeface="+mn-ea"/>
              </a:rPr>
              <a:t>Revised network DEA model</a:t>
            </a:r>
            <a:endParaRPr lang="en-US" altLang="zh-TW" b="1" dirty="0">
              <a:latin typeface="+mn-ea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1A21341-F6CE-E34E-923B-F621295689CF}"/>
              </a:ext>
            </a:extLst>
          </p:cNvPr>
          <p:cNvSpPr txBox="1"/>
          <p:nvPr/>
        </p:nvSpPr>
        <p:spPr>
          <a:xfrm>
            <a:off x="6106651" y="102198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(CRS)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43FC13A-BBEF-A448-80FF-4B1058EDC686}"/>
              </a:ext>
            </a:extLst>
          </p:cNvPr>
          <p:cNvSpPr txBox="1"/>
          <p:nvPr/>
        </p:nvSpPr>
        <p:spPr>
          <a:xfrm>
            <a:off x="535173" y="1506786"/>
            <a:ext cx="934871" cy="1288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b="1" dirty="0"/>
              <a:t>2019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b="1" dirty="0"/>
              <a:t>壽險</a:t>
            </a:r>
            <a:endParaRPr kumimoji="1" lang="en-US" altLang="zh-TW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b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產險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38E07FE-C0E9-F248-96F6-637757559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3" y="36621"/>
            <a:ext cx="9258816" cy="6784757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77BC45F7-91CA-1745-A179-9BA6F8F38DE7}"/>
              </a:ext>
            </a:extLst>
          </p:cNvPr>
          <p:cNvSpPr/>
          <p:nvPr/>
        </p:nvSpPr>
        <p:spPr>
          <a:xfrm>
            <a:off x="2102073" y="6219787"/>
            <a:ext cx="9258816" cy="60159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7850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4894F-5459-4F0D-B300-659C0867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副標題 1">
            <a:extLst>
              <a:ext uri="{FF2B5EF4-FFF2-40B4-BE49-F238E27FC236}">
                <a16:creationId xmlns:a16="http://schemas.microsoft.com/office/drawing/2014/main" id="{ECD67D10-FDC1-45F7-90A5-73E17534E182}"/>
              </a:ext>
            </a:extLst>
          </p:cNvPr>
          <p:cNvSpPr txBox="1">
            <a:spLocks/>
          </p:cNvSpPr>
          <p:nvPr/>
        </p:nvSpPr>
        <p:spPr>
          <a:xfrm>
            <a:off x="535173" y="689215"/>
            <a:ext cx="4164420" cy="29239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/>
              <a:t>Network DEA in Insurance Industry</a:t>
            </a:r>
            <a:endParaRPr lang="zh-TW" altLang="en-US" sz="1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7E4C3F6-C559-4F22-8B87-BF595645365D}"/>
              </a:ext>
            </a:extLst>
          </p:cNvPr>
          <p:cNvSpPr/>
          <p:nvPr/>
        </p:nvSpPr>
        <p:spPr>
          <a:xfrm>
            <a:off x="513907" y="529648"/>
            <a:ext cx="8626550" cy="925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3200" b="1" dirty="0">
                <a:latin typeface="+mn-ea"/>
              </a:rPr>
              <a:t>Revised network DEA model</a:t>
            </a:r>
            <a:endParaRPr lang="en-US" altLang="zh-TW" b="1" dirty="0">
              <a:latin typeface="+mn-ea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1A21341-F6CE-E34E-923B-F621295689CF}"/>
              </a:ext>
            </a:extLst>
          </p:cNvPr>
          <p:cNvSpPr txBox="1"/>
          <p:nvPr/>
        </p:nvSpPr>
        <p:spPr>
          <a:xfrm>
            <a:off x="6106651" y="102198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(CRS)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0F76B89-C7A3-8A46-826C-4AD97D3B8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989" y="1473948"/>
            <a:ext cx="9547489" cy="500305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43FC13A-BBEF-A448-80FF-4B1058EDC686}"/>
              </a:ext>
            </a:extLst>
          </p:cNvPr>
          <p:cNvSpPr txBox="1"/>
          <p:nvPr/>
        </p:nvSpPr>
        <p:spPr>
          <a:xfrm>
            <a:off x="535173" y="1506786"/>
            <a:ext cx="934871" cy="1288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b="1" dirty="0"/>
              <a:t>2019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b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壽險</a:t>
            </a:r>
            <a:endParaRPr kumimoji="1" lang="en-US" altLang="zh-TW" b="1" dirty="0">
              <a:solidFill>
                <a:schemeClr val="tx1">
                  <a:lumMod val="25000"/>
                  <a:lumOff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b="1" dirty="0"/>
              <a:t>產險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41353BA-958A-BB4D-9167-C44E8CD778CA}"/>
              </a:ext>
            </a:extLst>
          </p:cNvPr>
          <p:cNvSpPr/>
          <p:nvPr/>
        </p:nvSpPr>
        <p:spPr>
          <a:xfrm>
            <a:off x="1886968" y="5836013"/>
            <a:ext cx="9547489" cy="64098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0439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77CBF36-FF5B-4AD5-B51C-514F5D894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6204-31A9-4A2C-966B-5871E43C8161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AD0CC2CA-B40A-1A43-9F06-2DAA449F46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446324"/>
              </p:ext>
            </p:extLst>
          </p:nvPr>
        </p:nvGraphicFramePr>
        <p:xfrm>
          <a:off x="2888218" y="2501710"/>
          <a:ext cx="6252030" cy="18545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4010">
                  <a:extLst>
                    <a:ext uri="{9D8B030D-6E8A-4147-A177-3AD203B41FA5}">
                      <a16:colId xmlns:a16="http://schemas.microsoft.com/office/drawing/2014/main" val="3891344711"/>
                    </a:ext>
                  </a:extLst>
                </a:gridCol>
                <a:gridCol w="2084010">
                  <a:extLst>
                    <a:ext uri="{9D8B030D-6E8A-4147-A177-3AD203B41FA5}">
                      <a16:colId xmlns:a16="http://schemas.microsoft.com/office/drawing/2014/main" val="191531837"/>
                    </a:ext>
                  </a:extLst>
                </a:gridCol>
                <a:gridCol w="2084010">
                  <a:extLst>
                    <a:ext uri="{9D8B030D-6E8A-4147-A177-3AD203B41FA5}">
                      <a16:colId xmlns:a16="http://schemas.microsoft.com/office/drawing/2014/main" val="3402159964"/>
                    </a:ext>
                  </a:extLst>
                </a:gridCol>
              </a:tblGrid>
              <a:tr h="61819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產險、壽險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accent1"/>
                          </a:solidFill>
                        </a:rPr>
                        <a:t>Z1 no split</a:t>
                      </a:r>
                      <a:endParaRPr lang="zh-TW" altLang="en-US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Z1 split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9123083"/>
                  </a:ext>
                </a:extLst>
              </a:tr>
              <a:tr h="61819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CRS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3949671"/>
                  </a:ext>
                </a:extLst>
              </a:tr>
              <a:tr h="618193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accent1"/>
                          </a:solidFill>
                        </a:rPr>
                        <a:t>VRS</a:t>
                      </a:r>
                      <a:endParaRPr lang="zh-TW" altLang="en-US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時間（</a:t>
                      </a:r>
                      <a:r>
                        <a:rPr lang="en-US" altLang="zh-TW" dirty="0"/>
                        <a:t>5 </a:t>
                      </a:r>
                      <a:r>
                        <a:rPr lang="zh-TW" altLang="en-US" dirty="0"/>
                        <a:t>年）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8011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44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polab">
  <a:themeElements>
    <a:clrScheme name="自訂 2">
      <a:dk1>
        <a:srgbClr val="0F0F0F"/>
      </a:dk1>
      <a:lt1>
        <a:srgbClr val="FFFFFF"/>
      </a:lt1>
      <a:dk2>
        <a:srgbClr val="04617B"/>
      </a:dk2>
      <a:lt2>
        <a:srgbClr val="DBF5F9"/>
      </a:lt2>
      <a:accent1>
        <a:srgbClr val="FF2600"/>
      </a:accent1>
      <a:accent2>
        <a:srgbClr val="0432FF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微軟正黑">
      <a:majorFont>
        <a:latin typeface="Century Gothic"/>
        <a:ea typeface="Microsoft JhengHei"/>
        <a:cs typeface=""/>
      </a:majorFont>
      <a:minorFont>
        <a:latin typeface="Times New Roman"/>
        <a:ea typeface="Microsoft Jheng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lab" id="{7AF1F9A7-A0AE-45FA-9CA5-0848F78B29DF}" vid="{8C886E89-3EA3-4838-80F4-D7B8E36C9173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polab</Template>
  <TotalTime>15462</TotalTime>
  <Words>1385</Words>
  <Application>Microsoft Macintosh PowerPoint</Application>
  <PresentationFormat>寬螢幕</PresentationFormat>
  <Paragraphs>311</Paragraphs>
  <Slides>27</Slides>
  <Notes>0</Notes>
  <HiddenSlides>1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4" baseType="lpstr">
      <vt:lpstr>Microsoft JhengHei</vt:lpstr>
      <vt:lpstr>Arial</vt:lpstr>
      <vt:lpstr>Calibri</vt:lpstr>
      <vt:lpstr>Cambria Math</vt:lpstr>
      <vt:lpstr>Century Gothic</vt:lpstr>
      <vt:lpstr>Times New Roman</vt:lpstr>
      <vt:lpstr>polab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吳延東</cp:lastModifiedBy>
  <cp:revision>75</cp:revision>
  <dcterms:created xsi:type="dcterms:W3CDTF">2021-04-25T03:52:03Z</dcterms:created>
  <dcterms:modified xsi:type="dcterms:W3CDTF">2021-06-01T06:23:15Z</dcterms:modified>
</cp:coreProperties>
</file>